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7"/>
  </p:notesMasterIdLst>
  <p:handoutMasterIdLst>
    <p:handoutMasterId r:id="rId108"/>
  </p:handoutMasterIdLst>
  <p:sldIdLst>
    <p:sldId id="413" r:id="rId2"/>
    <p:sldId id="414" r:id="rId3"/>
    <p:sldId id="415" r:id="rId4"/>
    <p:sldId id="308" r:id="rId5"/>
    <p:sldId id="309" r:id="rId6"/>
    <p:sldId id="310" r:id="rId7"/>
    <p:sldId id="311" r:id="rId8"/>
    <p:sldId id="312"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306" r:id="rId10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2" autoAdjust="0"/>
    <p:restoredTop sz="94343" autoAdjust="0"/>
  </p:normalViewPr>
  <p:slideViewPr>
    <p:cSldViewPr snapToGrid="0" snapToObjects="1">
      <p:cViewPr varScale="1">
        <p:scale>
          <a:sx n="65" d="100"/>
          <a:sy n="65" d="100"/>
        </p:scale>
        <p:origin x="118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056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163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5"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406210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7"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4"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4.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0.xml"/><Relationship Id="rId1" Type="http://schemas.openxmlformats.org/officeDocument/2006/relationships/vmlDrawing" Target="../drawings/vmlDrawing8.vml"/><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31.wmf"/><Relationship Id="rId4"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52.wmf"/><Relationship Id="rId5" Type="http://schemas.openxmlformats.org/officeDocument/2006/relationships/oleObject" Target="../embeddings/oleObject20.bin"/><Relationship Id="rId4" Type="http://schemas.openxmlformats.org/officeDocument/2006/relationships/image" Target="../media/image51.wmf"/><Relationship Id="rId9"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5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58.wmf"/><Relationship Id="rId5" Type="http://schemas.openxmlformats.org/officeDocument/2006/relationships/oleObject" Target="../embeddings/oleObject23.bin"/><Relationship Id="rId4" Type="http://schemas.openxmlformats.org/officeDocument/2006/relationships/image" Target="../media/image55.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oleObject" Target="../embeddings/oleObject24.bin"/><Relationship Id="rId7" Type="http://schemas.openxmlformats.org/officeDocument/2006/relationships/image" Target="../media/image62.png"/><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60.wmf"/><Relationship Id="rId5" Type="http://schemas.openxmlformats.org/officeDocument/2006/relationships/oleObject" Target="../embeddings/oleObject25.bin"/><Relationship Id="rId4" Type="http://schemas.openxmlformats.org/officeDocument/2006/relationships/image" Target="../media/image59.wmf"/><Relationship Id="rId9" Type="http://schemas.openxmlformats.org/officeDocument/2006/relationships/image" Target="../media/image61.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64.wmf"/><Relationship Id="rId5" Type="http://schemas.openxmlformats.org/officeDocument/2006/relationships/oleObject" Target="../embeddings/oleObject28.bin"/><Relationship Id="rId4" Type="http://schemas.openxmlformats.org/officeDocument/2006/relationships/image" Target="../media/image63.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66.png"/><Relationship Id="rId4" Type="http://schemas.openxmlformats.org/officeDocument/2006/relationships/image" Target="../media/image65.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68.wmf"/><Relationship Id="rId5" Type="http://schemas.openxmlformats.org/officeDocument/2006/relationships/oleObject" Target="../embeddings/oleObject31.bin"/><Relationship Id="rId4" Type="http://schemas.openxmlformats.org/officeDocument/2006/relationships/image" Target="../media/image67.wmf"/></Relationships>
</file>

<file path=ppt/slides/_rels/slide79.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3.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0.wmf"/><Relationship Id="rId11" Type="http://schemas.openxmlformats.org/officeDocument/2006/relationships/image" Target="../media/image74.png"/><Relationship Id="rId5" Type="http://schemas.openxmlformats.org/officeDocument/2006/relationships/oleObject" Target="../embeddings/oleObject33.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5.bin"/></Relationships>
</file>

<file path=ppt/slides/_rels/slide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9.wmf"/><Relationship Id="rId5" Type="http://schemas.openxmlformats.org/officeDocument/2006/relationships/oleObject" Target="../embeddings/oleObject7.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9.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image" Target="../media/image76.wmf"/><Relationship Id="rId5" Type="http://schemas.openxmlformats.org/officeDocument/2006/relationships/oleObject" Target="../embeddings/oleObject38.bin"/><Relationship Id="rId4" Type="http://schemas.openxmlformats.org/officeDocument/2006/relationships/image" Target="../media/image75.w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9.wmf"/><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78.wmf"/><Relationship Id="rId4" Type="http://schemas.openxmlformats.org/officeDocument/2006/relationships/oleObject" Target="../embeddings/oleObject40.bin"/></Relationships>
</file>

<file path=ppt/slides/_rels/slide8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oleObject" Target="../embeddings/oleObject42.bin"/><Relationship Id="rId7" Type="http://schemas.openxmlformats.org/officeDocument/2006/relationships/image" Target="../media/image82.png"/><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81.wmf"/><Relationship Id="rId5" Type="http://schemas.openxmlformats.org/officeDocument/2006/relationships/oleObject" Target="../embeddings/oleObject43.bin"/><Relationship Id="rId4" Type="http://schemas.openxmlformats.org/officeDocument/2006/relationships/image" Target="../media/image80.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85.wmf"/><Relationship Id="rId5" Type="http://schemas.openxmlformats.org/officeDocument/2006/relationships/oleObject" Target="../embeddings/oleObject45.bin"/><Relationship Id="rId4" Type="http://schemas.openxmlformats.org/officeDocument/2006/relationships/image" Target="../media/image84.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0.xml"/><Relationship Id="rId1" Type="http://schemas.openxmlformats.org/officeDocument/2006/relationships/vmlDrawing" Target="../drawings/vmlDrawing23.vml"/><Relationship Id="rId4" Type="http://schemas.openxmlformats.org/officeDocument/2006/relationships/image" Target="../media/image53.wmf"/></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24.vml"/><Relationship Id="rId5" Type="http://schemas.openxmlformats.org/officeDocument/2006/relationships/image" Target="../media/image93.jpg"/><Relationship Id="rId4" Type="http://schemas.openxmlformats.org/officeDocument/2006/relationships/image" Target="../media/image92.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25.vml"/><Relationship Id="rId5" Type="http://schemas.openxmlformats.org/officeDocument/2006/relationships/image" Target="../media/image94.jpg"/><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132034314"/>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22669"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6</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Control Statements: Part 2</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7371"/>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73328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 Counter-Controlled Iteration with the </a:t>
            </a:r>
            <a:r>
              <a:rPr lang="en-US" dirty="0">
                <a:latin typeface="Consolas" panose="020B0609020204030204" pitchFamily="49" charset="0"/>
              </a:rPr>
              <a:t>w</a:t>
            </a:r>
            <a:r>
              <a:rPr lang="en-US" dirty="0" smtClean="0">
                <a:latin typeface="Consolas" panose="020B0609020204030204" pitchFamily="49" charset="0"/>
              </a:rPr>
              <a:t>hile</a:t>
            </a:r>
            <a:r>
              <a:rPr lang="en-US" dirty="0" smtClean="0"/>
              <a:t> </a:t>
            </a:r>
            <a:r>
              <a:rPr lang="en-US" dirty="0"/>
              <a:t>Iteration Statement</a:t>
            </a:r>
          </a:p>
        </p:txBody>
      </p:sp>
      <p:pic>
        <p:nvPicPr>
          <p:cNvPr id="4" name="Picture 3" descr="Program code. Line 1: forward slash, forward slash, fig period 6.1, colon, while counter, period, c s. Line 2: forward slash, forward slash, counter-controlled iteration with the while iteration statement. Line 3: using system, semicolon. Line 4: blank. Line 5: class while counter. Line 6: left brace. Line 7, indented once: static void main, left parenthesis, right parenthesis. Line 8, indented once: left brace. Line 9, indented twice: i n t, counter = 1, semicolon, forward slash, forward slash, declare and initialize control variable. Line 10: blank. Line 11, indented twice: while, left parenthesis, counter, left angle bracket = 10, right parenthesis, forward slash, forward slash, loop-continuation condition. Line 12, indented twice: left brace. Line 13, indented three times: console, period, write, left parenthesis, dollar sign, open quotes, left brace, counter right brace, close quotes, right parenthesis, semicolon. Line 14, indented three times: + + counter, semicolon, forward slash, forward slash, increment control variable. Line 15, indented twice: right brace. Line 16: blank. Line 17, indented twice: console, period, write line, left parenthesis, right parenthesis, semicolon. Line 18, indented once: right brace. Line 19: right brace. Program code. Line 1: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71" y="1521362"/>
            <a:ext cx="7563058" cy="4521125"/>
          </a:xfrm>
          <a:prstGeom prst="rect">
            <a:avLst/>
          </a:prstGeom>
        </p:spPr>
      </p:pic>
    </p:spTree>
    <p:extLst>
      <p:ext uri="{BB962C8B-B14F-4D97-AF65-F5344CB8AC3E}">
        <p14:creationId xmlns:p14="http://schemas.microsoft.com/office/powerpoint/2010/main" val="23792455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158" y="231413"/>
            <a:ext cx="8229600" cy="1404882"/>
          </a:xfrm>
        </p:spPr>
        <p:txBody>
          <a:bodyPr/>
          <a:lstStyle/>
          <a:p>
            <a:r>
              <a:rPr lang="en-US" sz="3000" dirty="0" smtClean="0"/>
              <a:t>Figure </a:t>
            </a:r>
            <a:r>
              <a:rPr lang="en-US" sz="3000" dirty="0"/>
              <a:t>6.24 Repeatedly Applying the Stacking Rule (Rule 2) of Figure 6.22 to the Simplest Activity Diagram</a:t>
            </a:r>
          </a:p>
        </p:txBody>
      </p:sp>
      <p:pic>
        <p:nvPicPr>
          <p:cNvPr id="4" name="Picture 3" descr="Four activity diagrams. The first activity diagram consists of an initial state, action state, and final state. The rule 2 is applied to the action state. The second activity diagram consists of an initial state, two action states in sequence, and final state. The rule 2 is applied to the first action state. The third activity diagram consists of an initial state, three action states in sequence, and final state. The rule 2 is applied to the first actions state. The fourth activity diagram consists of an initial state, many actions states in sequence, and final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1" y="1958520"/>
            <a:ext cx="7963447" cy="3970144"/>
          </a:xfrm>
          <a:prstGeom prst="rect">
            <a:avLst/>
          </a:prstGeom>
        </p:spPr>
      </p:pic>
    </p:spTree>
    <p:extLst>
      <p:ext uri="{BB962C8B-B14F-4D97-AF65-F5344CB8AC3E}">
        <p14:creationId xmlns:p14="http://schemas.microsoft.com/office/powerpoint/2010/main" val="33943277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92887" cy="1097279"/>
          </a:xfrm>
        </p:spPr>
        <p:txBody>
          <a:bodyPr/>
          <a:lstStyle/>
          <a:p>
            <a:r>
              <a:rPr lang="en-US" dirty="0"/>
              <a:t>6.12 </a:t>
            </a:r>
            <a:r>
              <a:rPr lang="en-US" dirty="0" smtClean="0"/>
              <a:t>Structured-Programming </a:t>
            </a:r>
            <a:r>
              <a:rPr lang="en-US" dirty="0"/>
              <a:t>Summary </a:t>
            </a:r>
            <a:r>
              <a:rPr lang="en-US" sz="2000" b="0" dirty="0" smtClean="0"/>
              <a:t>(4 of 5)</a:t>
            </a:r>
            <a:endParaRPr lang="en-US" sz="2000" b="0" dirty="0"/>
          </a:p>
        </p:txBody>
      </p:sp>
      <p:sp>
        <p:nvSpPr>
          <p:cNvPr id="3" name="Text Placeholder 2"/>
          <p:cNvSpPr>
            <a:spLocks noGrp="1"/>
          </p:cNvSpPr>
          <p:nvPr>
            <p:ph type="body" idx="1"/>
          </p:nvPr>
        </p:nvSpPr>
        <p:spPr/>
        <p:txBody>
          <a:bodyPr/>
          <a:lstStyle/>
          <a:p>
            <a:r>
              <a:rPr lang="en-US" altLang="en-US" sz="2400" dirty="0">
                <a:solidFill>
                  <a:schemeClr val="tx1"/>
                </a:solidFill>
                <a:latin typeface="+mn-lt"/>
                <a:ea typeface="Times New Roman" panose="02020603050405020304" pitchFamily="18" charset="0"/>
                <a:cs typeface="Calibri" panose="020F0502020204030204" pitchFamily="34" charset="0"/>
              </a:rPr>
              <a:t>Rule 3 is called the </a:t>
            </a:r>
            <a:r>
              <a:rPr lang="en-US" altLang="en-US" sz="2400" b="1" dirty="0">
                <a:solidFill>
                  <a:schemeClr val="tx1"/>
                </a:solidFill>
                <a:latin typeface="+mn-lt"/>
                <a:ea typeface="Times New Roman" panose="02020603050405020304" pitchFamily="18" charset="0"/>
                <a:cs typeface="Calibri" panose="020F0502020204030204" pitchFamily="34" charset="0"/>
              </a:rPr>
              <a:t>nesting rule</a:t>
            </a:r>
            <a:r>
              <a:rPr lang="en-US" altLang="en-US" sz="2400" dirty="0">
                <a:solidFill>
                  <a:schemeClr val="tx1"/>
                </a:solidFill>
                <a:latin typeface="+mn-lt"/>
                <a:ea typeface="Times New Roman" panose="02020603050405020304" pitchFamily="18" charset="0"/>
                <a:cs typeface="Calibri" panose="020F0502020204030204" pitchFamily="34" charset="0"/>
              </a:rPr>
              <a:t>.</a:t>
            </a:r>
          </a:p>
          <a:p>
            <a:r>
              <a:rPr lang="en-US" altLang="en-US" sz="2400" dirty="0">
                <a:solidFill>
                  <a:schemeClr val="tx1"/>
                </a:solidFill>
                <a:latin typeface="+mn-lt"/>
                <a:ea typeface="Times New Roman" panose="02020603050405020304" pitchFamily="18" charset="0"/>
                <a:cs typeface="Calibri" panose="020F0502020204030204" pitchFamily="34" charset="0"/>
              </a:rPr>
              <a:t>Repeatedly applying rule 3 to the simplest activity diagram results in an activity diagram with neatly </a:t>
            </a:r>
            <a:r>
              <a:rPr lang="en-US" altLang="en-US" sz="2400" b="1" dirty="0">
                <a:solidFill>
                  <a:schemeClr val="tx1"/>
                </a:solidFill>
                <a:latin typeface="+mn-lt"/>
                <a:ea typeface="Times New Roman" panose="02020603050405020304" pitchFamily="18" charset="0"/>
                <a:cs typeface="Calibri" panose="020F0502020204030204" pitchFamily="34" charset="0"/>
              </a:rPr>
              <a:t>nested control statements</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6540604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a:t>
            </a:r>
            <a:r>
              <a:rPr lang="en-US" sz="3200" dirty="0"/>
              <a:t>6.25 Repeatedly Applying Rule 3 of Figure 6.22 to the Simplest Activity Diagram</a:t>
            </a:r>
          </a:p>
        </p:txBody>
      </p:sp>
      <p:pic>
        <p:nvPicPr>
          <p:cNvPr id="4" name="Picture 3" descr="An activity diagram. Rule 3 is applied to the action state of the first activity diagram. The first activity diagram consists of an initial state, action state, and final state. This action state is replaced by the second activity diagram which has an if else statement. The second activity diagram consists of an initial state, two decision boxes, two action states, and a final state. If the condition is false in the first decision box, it leads to an action state. If the condition is true, it leads to another action state. Both the action states lead to the second decision box. Rule 3 is applied to both the action states. These action states are replaced by the third activity diagram which has two if else statements. The third activity diagram consists of an initial state, six decision boxes, four action states, and a final state. If the condition is false in the first decision box, it leads to an activity diagram. In this activity diagram, if the condition is false in the second decision box, it leads to an action state. If the condition is true, it leads to another action state. Both the action states lead to the third decision box. If the condition is true in the first decision box, it leads to another activity diagram. In this activity diagram, if the condition is false in the fourth decision box, it leads to an action state. If the condition is true, it leads to another action state. Both the action states lead to the fifth decision box. The third and fifth decision boxes lead to the sixth decision box. This leads to the final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973" y="1533629"/>
            <a:ext cx="5376054" cy="4716003"/>
          </a:xfrm>
          <a:prstGeom prst="rect">
            <a:avLst/>
          </a:prstGeom>
        </p:spPr>
      </p:pic>
    </p:spTree>
    <p:extLst>
      <p:ext uri="{BB962C8B-B14F-4D97-AF65-F5344CB8AC3E}">
        <p14:creationId xmlns:p14="http://schemas.microsoft.com/office/powerpoint/2010/main" val="16723249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23313" cy="1097279"/>
          </a:xfrm>
        </p:spPr>
        <p:txBody>
          <a:bodyPr/>
          <a:lstStyle/>
          <a:p>
            <a:r>
              <a:rPr lang="en-US" dirty="0" smtClean="0"/>
              <a:t>6.12</a:t>
            </a:r>
            <a:r>
              <a:rPr lang="en-US" dirty="0"/>
              <a:t> Structured-Programming </a:t>
            </a:r>
            <a:r>
              <a:rPr lang="en-US" dirty="0" smtClean="0"/>
              <a:t>Summary </a:t>
            </a:r>
            <a:r>
              <a:rPr lang="en-US" sz="2000" b="0" dirty="0" smtClean="0"/>
              <a:t>(5 of 5)</a:t>
            </a:r>
            <a:endParaRPr lang="en-US" sz="2000" b="0" dirty="0"/>
          </a:p>
        </p:txBody>
      </p:sp>
      <p:sp>
        <p:nvSpPr>
          <p:cNvPr id="3" name="Text Placeholder 2"/>
          <p:cNvSpPr>
            <a:spLocks noGrp="1"/>
          </p:cNvSpPr>
          <p:nvPr>
            <p:ph type="body" idx="1"/>
          </p:nvPr>
        </p:nvSpPr>
        <p:spPr>
          <a:xfrm>
            <a:off x="457200" y="1600200"/>
            <a:ext cx="8229600" cy="1796143"/>
          </a:xfrm>
        </p:spPr>
        <p:txBody>
          <a:bodyPr/>
          <a:lstStyle/>
          <a:p>
            <a:r>
              <a:rPr lang="en-US" altLang="en-US" sz="2400" dirty="0">
                <a:latin typeface="+mn-lt"/>
                <a:ea typeface="Times New Roman" panose="02020603050405020304" pitchFamily="18" charset="0"/>
                <a:cs typeface="Calibri" panose="020F0502020204030204" pitchFamily="34" charset="0"/>
              </a:rPr>
              <a:t>Rule 4 generates larger, more involved and more deeply nested statements.</a:t>
            </a:r>
          </a:p>
          <a:p>
            <a:r>
              <a:rPr lang="en-US" altLang="en-US" sz="2400" dirty="0">
                <a:latin typeface="+mn-lt"/>
                <a:ea typeface="Times New Roman" panose="02020603050405020304" pitchFamily="18" charset="0"/>
                <a:cs typeface="Calibri" panose="020F0502020204030204" pitchFamily="34" charset="0"/>
              </a:rPr>
              <a:t>If the rules are followed, an “unstructured” activity diagram (like the one in </a:t>
            </a:r>
            <a:r>
              <a:rPr lang="en-US" altLang="en-US" sz="2400" dirty="0" smtClean="0">
                <a:latin typeface="+mn-lt"/>
                <a:ea typeface="Times New Roman" panose="02020603050405020304" pitchFamily="18" charset="0"/>
                <a:cs typeface="Calibri" panose="020F0502020204030204" pitchFamily="34" charset="0"/>
              </a:rPr>
              <a:t>Figure</a:t>
            </a:r>
            <a:r>
              <a:rPr lang="en-US" altLang="en-US" sz="2400" dirty="0">
                <a:latin typeface="+mn-lt"/>
                <a:ea typeface="Times New Roman" panose="02020603050405020304" pitchFamily="18" charset="0"/>
                <a:cs typeface="Calibri" panose="020F0502020204030204" pitchFamily="34" charset="0"/>
              </a:rPr>
              <a:t> 6.26) cannot be created</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2670458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6.26 “</a:t>
            </a:r>
            <a:r>
              <a:rPr lang="en-US" dirty="0" smtClean="0"/>
              <a:t>Unstructured” Activity Diagram</a:t>
            </a:r>
            <a:endParaRPr lang="en-US" dirty="0"/>
          </a:p>
        </p:txBody>
      </p:sp>
      <p:pic>
        <p:nvPicPr>
          <p:cNvPr id="4" name="Picture 3" descr="An unstructured activity diagram. The diagram consists of two action states in sequence. The second action state leads to two decision boxes in sequence. The second decision box leads to the first decision box. The first decision box leads to the second action state. The third action state leads to the second decision box and to the fourth action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48" y="1976035"/>
            <a:ext cx="7927104" cy="2492976"/>
          </a:xfrm>
          <a:prstGeom prst="rect">
            <a:avLst/>
          </a:prstGeom>
        </p:spPr>
      </p:pic>
    </p:spTree>
    <p:extLst>
      <p:ext uri="{BB962C8B-B14F-4D97-AF65-F5344CB8AC3E}">
        <p14:creationId xmlns:p14="http://schemas.microsoft.com/office/powerpoint/2010/main" val="355401811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6.1</a:t>
            </a:r>
          </a:p>
        </p:txBody>
      </p:sp>
      <p:sp>
        <p:nvSpPr>
          <p:cNvPr id="3" name="Text Placeholder 2"/>
          <p:cNvSpPr>
            <a:spLocks noGrp="1"/>
          </p:cNvSpPr>
          <p:nvPr>
            <p:ph type="body" idx="1"/>
          </p:nvPr>
        </p:nvSpPr>
        <p:spPr>
          <a:xfrm>
            <a:off x="457200" y="1600200"/>
            <a:ext cx="8229600" cy="1961147"/>
          </a:xfrm>
        </p:spPr>
        <p:txBody>
          <a:bodyPr/>
          <a:lstStyle/>
          <a:p>
            <a:pPr marL="0" indent="0">
              <a:buNone/>
            </a:pPr>
            <a:r>
              <a:rPr lang="en-US" sz="2400" dirty="0">
                <a:latin typeface="+mn-lt"/>
              </a:rPr>
              <a:t>Floating-point values are approximate, so controlling counting loops with </a:t>
            </a:r>
            <a:r>
              <a:rPr lang="en-US" sz="2400" dirty="0" smtClean="0">
                <a:latin typeface="+mn-lt"/>
              </a:rPr>
              <a:t>floating-point variables </a:t>
            </a:r>
            <a:r>
              <a:rPr lang="en-US" sz="2400" dirty="0">
                <a:latin typeface="+mn-lt"/>
              </a:rPr>
              <a:t>of types </a:t>
            </a:r>
            <a:r>
              <a:rPr lang="en-US" sz="2400" dirty="0">
                <a:latin typeface="Consolas" panose="020B0609020204030204" pitchFamily="49" charset="0"/>
              </a:rPr>
              <a:t>float</a:t>
            </a:r>
            <a:r>
              <a:rPr lang="en-US" sz="2400" b="1" dirty="0">
                <a:latin typeface="+mn-lt"/>
              </a:rPr>
              <a:t> </a:t>
            </a:r>
            <a:r>
              <a:rPr lang="en-US" sz="2400" dirty="0">
                <a:latin typeface="+mn-lt"/>
              </a:rPr>
              <a:t>or </a:t>
            </a:r>
            <a:r>
              <a:rPr lang="en-US" sz="2400" dirty="0">
                <a:latin typeface="Consolas" panose="020B0609020204030204" pitchFamily="49" charset="0"/>
              </a:rPr>
              <a:t>double</a:t>
            </a:r>
            <a:r>
              <a:rPr lang="en-US" sz="2400" b="1" dirty="0">
                <a:latin typeface="+mn-lt"/>
              </a:rPr>
              <a:t> </a:t>
            </a:r>
            <a:r>
              <a:rPr lang="en-US" sz="2400" dirty="0">
                <a:latin typeface="+mn-lt"/>
              </a:rPr>
              <a:t>can result in imprecise counter values and </a:t>
            </a:r>
            <a:r>
              <a:rPr lang="en-US" sz="2400" dirty="0" smtClean="0">
                <a:latin typeface="+mn-lt"/>
              </a:rPr>
              <a:t>inaccurate tests </a:t>
            </a:r>
            <a:r>
              <a:rPr lang="en-US" sz="2400" dirty="0">
                <a:latin typeface="+mn-lt"/>
              </a:rPr>
              <a:t>for termination. Use integer values to control counting loops</a:t>
            </a:r>
            <a:r>
              <a:rPr lang="en-US" sz="2400" dirty="0" smtClean="0">
                <a:latin typeface="+mn-lt"/>
              </a:rPr>
              <a:t>.</a:t>
            </a:r>
          </a:p>
        </p:txBody>
      </p:sp>
    </p:spTree>
    <p:extLst>
      <p:ext uri="{BB962C8B-B14F-4D97-AF65-F5344CB8AC3E}">
        <p14:creationId xmlns:p14="http://schemas.microsoft.com/office/powerpoint/2010/main" val="3437164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6.3 </a:t>
            </a:r>
            <a:r>
              <a:rPr lang="en-US" dirty="0" smtClean="0">
                <a:latin typeface="Consolas" panose="020B0609020204030204" pitchFamily="49" charset="0"/>
                <a:cs typeface="Times New Roman" panose="02020603050405020304" pitchFamily="18" charset="0"/>
              </a:rPr>
              <a:t>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Statement </a:t>
            </a:r>
            <a:r>
              <a:rPr lang="en-US" sz="2000" b="0" dirty="0" smtClean="0">
                <a:latin typeface="Times New Roman" panose="02020603050405020304" pitchFamily="18" charset="0"/>
                <a:cs typeface="Times New Roman" panose="02020603050405020304" pitchFamily="18" charset="0"/>
              </a:rPr>
              <a:t>(1 of 5)</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816768"/>
          </a:xfrm>
        </p:spPr>
        <p:txBody>
          <a:bodyPr/>
          <a:lstStyle/>
          <a:p>
            <a:pPr eaLnBrk="1" fontAlgn="auto" hangingPunct="1">
              <a:spcAft>
                <a:spcPct val="20000"/>
              </a:spcAft>
              <a:defRPr/>
            </a:pPr>
            <a:r>
              <a:rPr lang="en-US" sz="2400" dirty="0">
                <a:latin typeface="+mn-lt"/>
                <a:ea typeface="Times New Roman" pitchFamily="18" charset="0"/>
                <a:cs typeface="Calibri" panose="020F0502020204030204" pitchFamily="34" charset="0"/>
              </a:rPr>
              <a:t>The </a:t>
            </a:r>
            <a:r>
              <a:rPr lang="en-US" sz="2400" b="1" dirty="0">
                <a:solidFill>
                  <a:schemeClr val="tx1"/>
                </a:solidFill>
                <a:latin typeface="Consolas" panose="020B0609020204030204" pitchFamily="49" charset="0"/>
                <a:ea typeface="Times New Roman" pitchFamily="18" charset="0"/>
                <a:cs typeface="Calibri" panose="020F0502020204030204" pitchFamily="34" charset="0"/>
              </a:rPr>
              <a:t>for</a:t>
            </a:r>
            <a:r>
              <a:rPr lang="en-US" sz="2400" dirty="0">
                <a:solidFill>
                  <a:schemeClr val="tx1"/>
                </a:solidFill>
                <a:latin typeface="+mn-lt"/>
                <a:ea typeface="Times New Roman" pitchFamily="18" charset="0"/>
                <a:cs typeface="Calibri" panose="020F0502020204030204" pitchFamily="34" charset="0"/>
              </a:rPr>
              <a:t> </a:t>
            </a:r>
            <a:r>
              <a:rPr lang="en-US" sz="2400" b="1" dirty="0">
                <a:solidFill>
                  <a:schemeClr val="tx1"/>
                </a:solidFill>
                <a:latin typeface="+mn-lt"/>
                <a:ea typeface="Times New Roman" pitchFamily="18" charset="0"/>
                <a:cs typeface="Calibri" panose="020F0502020204030204" pitchFamily="34" charset="0"/>
              </a:rPr>
              <a:t>iteration</a:t>
            </a:r>
            <a:r>
              <a:rPr lang="en-US" sz="2400" dirty="0">
                <a:solidFill>
                  <a:schemeClr val="tx1"/>
                </a:solidFill>
                <a:latin typeface="+mn-lt"/>
                <a:ea typeface="Times New Roman" pitchFamily="18" charset="0"/>
                <a:cs typeface="Calibri" panose="020F0502020204030204" pitchFamily="34" charset="0"/>
              </a:rPr>
              <a:t> </a:t>
            </a:r>
            <a:r>
              <a:rPr lang="en-US" sz="2400" b="1" dirty="0">
                <a:solidFill>
                  <a:schemeClr val="tx1"/>
                </a:solidFill>
                <a:latin typeface="+mn-lt"/>
                <a:ea typeface="Times New Roman" pitchFamily="18" charset="0"/>
                <a:cs typeface="Calibri" panose="020F0502020204030204" pitchFamily="34" charset="0"/>
              </a:rPr>
              <a:t>statement</a:t>
            </a:r>
            <a:r>
              <a:rPr lang="en-US" sz="2400" dirty="0">
                <a:solidFill>
                  <a:schemeClr val="tx1"/>
                </a:solidFill>
                <a:latin typeface="+mn-lt"/>
                <a:ea typeface="Times New Roman" pitchFamily="18" charset="0"/>
                <a:cs typeface="Calibri" panose="020F0502020204030204" pitchFamily="34" charset="0"/>
              </a:rPr>
              <a:t> </a:t>
            </a:r>
            <a:r>
              <a:rPr lang="en-US" sz="2400" dirty="0">
                <a:latin typeface="+mn-lt"/>
                <a:ea typeface="Times New Roman" pitchFamily="18" charset="0"/>
                <a:cs typeface="Calibri" panose="020F0502020204030204" pitchFamily="34" charset="0"/>
              </a:rPr>
              <a:t>specifies the elements of counter-controlled-iteration in a single line of code.</a:t>
            </a:r>
          </a:p>
          <a:p>
            <a:pPr eaLnBrk="1" fontAlgn="auto" hangingPunct="1">
              <a:spcAft>
                <a:spcPct val="20000"/>
              </a:spcAft>
              <a:defRPr/>
            </a:pPr>
            <a:r>
              <a:rPr lang="en-US" sz="2400" dirty="0">
                <a:latin typeface="+mn-lt"/>
                <a:ea typeface="Times New Roman" pitchFamily="18" charset="0"/>
                <a:cs typeface="Calibri" panose="020F0502020204030204" pitchFamily="34" charset="0"/>
              </a:rPr>
              <a:t>Figure 6.2 reimplements the app using the </a:t>
            </a:r>
            <a:r>
              <a:rPr lang="en-US" sz="2400" dirty="0">
                <a:latin typeface="Consolas" panose="020B0609020204030204" pitchFamily="49" charset="0"/>
                <a:ea typeface="Times New Roman" pitchFamily="18" charset="0"/>
                <a:cs typeface="Lucida Console" pitchFamily="49" charset="0"/>
              </a:rPr>
              <a:t>for</a:t>
            </a:r>
            <a:r>
              <a:rPr lang="en-US" sz="2400" dirty="0">
                <a:latin typeface="+mn-lt"/>
                <a:ea typeface="Times New Roman" pitchFamily="18" charset="0"/>
                <a:cs typeface="Calibri" panose="020F0502020204030204" pitchFamily="34" charset="0"/>
              </a:rPr>
              <a:t> statement</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1272423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 Counter-Controlled Iteration with the </a:t>
            </a:r>
            <a:r>
              <a:rPr lang="en-US" dirty="0">
                <a:latin typeface="Consolas" panose="020B0609020204030204" pitchFamily="49" charset="0"/>
              </a:rPr>
              <a:t>for</a:t>
            </a:r>
            <a:r>
              <a:rPr lang="en-US" dirty="0"/>
              <a:t> Iteration Statement</a:t>
            </a:r>
          </a:p>
        </p:txBody>
      </p:sp>
      <p:pic>
        <p:nvPicPr>
          <p:cNvPr id="4" name="Picture 3" descr="Program code. Line 1: forward slash, forward slash, fig, 6.2, colon, for counter, period, c s. Line 2: forward slash, forward slash, counter-controlled iteration with the for iteration statement. Line 3: using system, semicolon. Line 4: blank. Line 5: class for counter. Line 6: left brace. Line 7, indented once: static void main, left parenthesis, right parenthesis. Line 8, indented once: left brace. Line 9, indented twice: forward slash, forward slash, for statement header includes initialization, comma. Line 10, indented twice: forward slash, forward slash, loop-continuation condition and increment. Line 11, indented twice: for, left parenthesis, i n t, counter = 1, semicolon, counter left angle bracket = 10, semicolon, + + counter, right parenthesis. Line 12, indented twice: left brace. Line 13, indented three times: console, period, write, left parenthesis, dollar sign, open quotes, left brace, counter right brace, close quotes, right parenthesis, semicolon. Line 14, indented twice: right brace. Line 15: blank. Line 16, indented twice: console, period, write line, left parenthesis, right parenthesis, semicolon. Line 17, indented once: right brace. Line 18: right brace. Program code. Line 1: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23" y="1650035"/>
            <a:ext cx="7639354" cy="4456286"/>
          </a:xfrm>
          <a:prstGeom prst="rect">
            <a:avLst/>
          </a:prstGeom>
        </p:spPr>
      </p:pic>
    </p:spTree>
    <p:extLst>
      <p:ext uri="{BB962C8B-B14F-4D97-AF65-F5344CB8AC3E}">
        <p14:creationId xmlns:p14="http://schemas.microsoft.com/office/powerpoint/2010/main" val="4054375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6.1</a:t>
            </a:r>
          </a:p>
        </p:txBody>
      </p:sp>
      <p:sp>
        <p:nvSpPr>
          <p:cNvPr id="3" name="Text Placeholder 2"/>
          <p:cNvSpPr>
            <a:spLocks noGrp="1"/>
          </p:cNvSpPr>
          <p:nvPr>
            <p:ph type="body" idx="1"/>
          </p:nvPr>
        </p:nvSpPr>
        <p:spPr>
          <a:xfrm>
            <a:off x="457200" y="1600201"/>
            <a:ext cx="8229600" cy="1207168"/>
          </a:xfrm>
        </p:spPr>
        <p:txBody>
          <a:bodyPr/>
          <a:lstStyle/>
          <a:p>
            <a:pPr marL="0" indent="0">
              <a:buNone/>
            </a:pPr>
            <a:r>
              <a:rPr lang="en-US" sz="2400" dirty="0">
                <a:latin typeface="+mn-lt"/>
              </a:rPr>
              <a:t>Using an incorrect relational operator or an incorrect final value of a loop counter in </a:t>
            </a:r>
            <a:r>
              <a:rPr lang="en-US" sz="2400" dirty="0" smtClean="0">
                <a:latin typeface="+mn-lt"/>
              </a:rPr>
              <a:t>the loop-continuation </a:t>
            </a:r>
            <a:r>
              <a:rPr lang="en-US" sz="2400" dirty="0">
                <a:latin typeface="+mn-lt"/>
              </a:rPr>
              <a:t>condition of an iteration statement can cause an off-by-one error.</a:t>
            </a:r>
          </a:p>
        </p:txBody>
      </p:sp>
    </p:spTree>
    <p:extLst>
      <p:ext uri="{BB962C8B-B14F-4D97-AF65-F5344CB8AC3E}">
        <p14:creationId xmlns:p14="http://schemas.microsoft.com/office/powerpoint/2010/main" val="5141634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6.2</a:t>
            </a:r>
          </a:p>
        </p:txBody>
      </p:sp>
      <p:sp>
        <p:nvSpPr>
          <p:cNvPr id="3" name="Text Placeholder 2"/>
          <p:cNvSpPr>
            <a:spLocks noGrp="1"/>
          </p:cNvSpPr>
          <p:nvPr>
            <p:ph type="body" idx="1"/>
          </p:nvPr>
        </p:nvSpPr>
        <p:spPr>
          <a:xfrm>
            <a:off x="457200" y="1600201"/>
            <a:ext cx="4800600" cy="533400"/>
          </a:xfrm>
        </p:spPr>
        <p:txBody>
          <a:bodyPr/>
          <a:lstStyle/>
          <a:p>
            <a:pPr marL="0" indent="0">
              <a:buNone/>
            </a:pPr>
            <a:r>
              <a:rPr lang="en-US" sz="2400" dirty="0">
                <a:latin typeface="+mn-lt"/>
              </a:rPr>
              <a:t>Using the final value and </a:t>
            </a:r>
            <a:r>
              <a:rPr lang="en-US" sz="2400" dirty="0" smtClean="0">
                <a:latin typeface="+mn-lt"/>
              </a:rPr>
              <a:t>operator</a:t>
            </a:r>
            <a:endParaRPr lang="en-US" sz="2400" b="1" dirty="0">
              <a:latin typeface="+mn-lt"/>
            </a:endParaRPr>
          </a:p>
        </p:txBody>
      </p:sp>
      <p:graphicFrame>
        <p:nvGraphicFramePr>
          <p:cNvPr id="11" name="Object 10" descr="Left angle bracket equals"/>
          <p:cNvGraphicFramePr>
            <a:graphicFrameLocks noChangeAspect="1"/>
          </p:cNvGraphicFramePr>
          <p:nvPr>
            <p:extLst>
              <p:ext uri="{D42A27DB-BD31-4B8C-83A1-F6EECF244321}">
                <p14:modId xmlns:p14="http://schemas.microsoft.com/office/powerpoint/2010/main" val="2353209582"/>
              </p:ext>
            </p:extLst>
          </p:nvPr>
        </p:nvGraphicFramePr>
        <p:xfrm>
          <a:off x="5163971" y="1730375"/>
          <a:ext cx="393700" cy="296863"/>
        </p:xfrm>
        <a:graphic>
          <a:graphicData uri="http://schemas.openxmlformats.org/presentationml/2006/ole">
            <mc:AlternateContent xmlns:mc="http://schemas.openxmlformats.org/markup-compatibility/2006">
              <mc:Choice xmlns:v="urn:schemas-microsoft-com:vml" Requires="v">
                <p:oleObj spid="_x0000_s4760" name="Equation" r:id="rId3" imgW="203040" imgH="152280" progId="Equation.DSMT4">
                  <p:embed/>
                </p:oleObj>
              </mc:Choice>
              <mc:Fallback>
                <p:oleObj name="Equation" r:id="rId3" imgW="203040" imgH="152280" progId="Equation.DSMT4">
                  <p:embed/>
                  <p:pic>
                    <p:nvPicPr>
                      <p:cNvPr id="0" name=""/>
                      <p:cNvPicPr/>
                      <p:nvPr/>
                    </p:nvPicPr>
                    <p:blipFill>
                      <a:blip r:embed="rId4"/>
                      <a:stretch>
                        <a:fillRect/>
                      </a:stretch>
                    </p:blipFill>
                    <p:spPr>
                      <a:xfrm>
                        <a:off x="5163971" y="1730375"/>
                        <a:ext cx="393700" cy="296863"/>
                      </a:xfrm>
                      <a:prstGeom prst="rect">
                        <a:avLst/>
                      </a:prstGeom>
                    </p:spPr>
                  </p:pic>
                </p:oleObj>
              </mc:Fallback>
            </mc:AlternateContent>
          </a:graphicData>
        </a:graphic>
      </p:graphicFrame>
      <p:sp>
        <p:nvSpPr>
          <p:cNvPr id="6" name="Content Placeholder 5"/>
          <p:cNvSpPr>
            <a:spLocks noGrp="1"/>
          </p:cNvSpPr>
          <p:nvPr>
            <p:ph sz="quarter" idx="13"/>
          </p:nvPr>
        </p:nvSpPr>
        <p:spPr>
          <a:xfrm>
            <a:off x="457200" y="1592263"/>
            <a:ext cx="8229600" cy="1270207"/>
          </a:xfrm>
        </p:spPr>
        <p:txBody>
          <a:bodyPr/>
          <a:lstStyle/>
          <a:p>
            <a:pPr marL="0" indent="5019675">
              <a:buNone/>
            </a:pPr>
            <a:r>
              <a:rPr lang="en-US" sz="2400" dirty="0" smtClean="0">
                <a:latin typeface="+mn-lt"/>
              </a:rPr>
              <a:t>in </a:t>
            </a:r>
            <a:r>
              <a:rPr lang="en-US" sz="2400" dirty="0">
                <a:latin typeface="+mn-lt"/>
              </a:rPr>
              <a:t>a loop’s condition helps avoid off-by-one errors. For a loop that outputs 1 to 10, the loop-continuation condition should </a:t>
            </a:r>
            <a:r>
              <a:rPr lang="en-US" sz="2400" dirty="0" smtClean="0">
                <a:latin typeface="+mn-lt"/>
              </a:rPr>
              <a:t>be</a:t>
            </a:r>
            <a:endParaRPr lang="en-IN" sz="2400" dirty="0">
              <a:latin typeface="+mn-lt"/>
            </a:endParaRPr>
          </a:p>
        </p:txBody>
      </p:sp>
      <p:graphicFrame>
        <p:nvGraphicFramePr>
          <p:cNvPr id="13" name="Object 12" descr="Counter left angle bracket equals 10"/>
          <p:cNvGraphicFramePr>
            <a:graphicFrameLocks noChangeAspect="1"/>
          </p:cNvGraphicFramePr>
          <p:nvPr>
            <p:extLst>
              <p:ext uri="{D42A27DB-BD31-4B8C-83A1-F6EECF244321}">
                <p14:modId xmlns:p14="http://schemas.microsoft.com/office/powerpoint/2010/main" val="728203667"/>
              </p:ext>
            </p:extLst>
          </p:nvPr>
        </p:nvGraphicFramePr>
        <p:xfrm>
          <a:off x="6651625" y="2422525"/>
          <a:ext cx="2103438" cy="320675"/>
        </p:xfrm>
        <a:graphic>
          <a:graphicData uri="http://schemas.openxmlformats.org/presentationml/2006/ole">
            <mc:AlternateContent xmlns:mc="http://schemas.openxmlformats.org/markup-compatibility/2006">
              <mc:Choice xmlns:v="urn:schemas-microsoft-com:vml" Requires="v">
                <p:oleObj spid="_x0000_s4761" name="Equation" r:id="rId5" imgW="1079280" imgH="164880" progId="Equation.DSMT4">
                  <p:embed/>
                </p:oleObj>
              </mc:Choice>
              <mc:Fallback>
                <p:oleObj name="Equation" r:id="rId5" imgW="1079280" imgH="164880" progId="Equation.DSMT4">
                  <p:embed/>
                  <p:pic>
                    <p:nvPicPr>
                      <p:cNvPr id="0" name=""/>
                      <p:cNvPicPr/>
                      <p:nvPr/>
                    </p:nvPicPr>
                    <p:blipFill>
                      <a:blip r:embed="rId6"/>
                      <a:stretch>
                        <a:fillRect/>
                      </a:stretch>
                    </p:blipFill>
                    <p:spPr>
                      <a:xfrm>
                        <a:off x="6651625" y="2422525"/>
                        <a:ext cx="2103438" cy="320675"/>
                      </a:xfrm>
                      <a:prstGeom prst="rect">
                        <a:avLst/>
                      </a:prstGeom>
                    </p:spPr>
                  </p:pic>
                </p:oleObj>
              </mc:Fallback>
            </mc:AlternateContent>
          </a:graphicData>
        </a:graphic>
      </p:graphicFrame>
      <p:sp>
        <p:nvSpPr>
          <p:cNvPr id="7" name="Content Placeholder 6"/>
          <p:cNvSpPr>
            <a:spLocks noGrp="1"/>
          </p:cNvSpPr>
          <p:nvPr>
            <p:ph sz="quarter" idx="14"/>
          </p:nvPr>
        </p:nvSpPr>
        <p:spPr>
          <a:xfrm>
            <a:off x="457200" y="2683569"/>
            <a:ext cx="8232775" cy="1997761"/>
          </a:xfrm>
        </p:spPr>
        <p:txBody>
          <a:bodyPr/>
          <a:lstStyle/>
          <a:p>
            <a:pPr marL="432" indent="0">
              <a:buNone/>
            </a:pPr>
            <a:r>
              <a:rPr lang="en-US" sz="2400" dirty="0">
                <a:latin typeface="+mn-lt"/>
              </a:rPr>
              <a:t>rather than </a:t>
            </a:r>
            <a:r>
              <a:rPr lang="en-US" sz="2400" dirty="0">
                <a:latin typeface="Consolas" panose="020B0609020204030204" pitchFamily="49" charset="0"/>
              </a:rPr>
              <a:t>counter &lt; 10</a:t>
            </a:r>
            <a:r>
              <a:rPr lang="en-US" sz="2400" dirty="0">
                <a:latin typeface="+mn-lt"/>
              </a:rPr>
              <a:t> (which causes an off-by-one error) or </a:t>
            </a:r>
            <a:r>
              <a:rPr lang="en-US" sz="2400" dirty="0">
                <a:latin typeface="Consolas" panose="020B0609020204030204" pitchFamily="49" charset="0"/>
              </a:rPr>
              <a:t>counter &lt; 11</a:t>
            </a:r>
            <a:r>
              <a:rPr lang="en-US" sz="2400" dirty="0">
                <a:latin typeface="+mn-lt"/>
              </a:rPr>
              <a:t> </a:t>
            </a:r>
            <a:r>
              <a:rPr lang="en-US" sz="2400" dirty="0" smtClean="0">
                <a:latin typeface="+mn-lt"/>
              </a:rPr>
              <a:t>(which </a:t>
            </a:r>
            <a:r>
              <a:rPr lang="en-US" sz="2400" dirty="0">
                <a:latin typeface="+mn-lt"/>
              </a:rPr>
              <a:t>is correct). Many programmers prefer </a:t>
            </a:r>
            <a:r>
              <a:rPr lang="en-US" sz="2400" dirty="0" smtClean="0">
                <a:latin typeface="+mn-lt"/>
              </a:rPr>
              <a:t>zero-based </a:t>
            </a:r>
            <a:r>
              <a:rPr lang="en-US" sz="2400" dirty="0">
                <a:latin typeface="+mn-lt"/>
              </a:rPr>
              <a:t>counting in which, to count 10 times, you’d initialize </a:t>
            </a:r>
            <a:r>
              <a:rPr lang="en-US" sz="2400" dirty="0">
                <a:latin typeface="Consolas" panose="020B0609020204030204" pitchFamily="49" charset="0"/>
              </a:rPr>
              <a:t>counter</a:t>
            </a:r>
            <a:r>
              <a:rPr lang="en-US" sz="2400" b="1" dirty="0">
                <a:latin typeface="+mn-lt"/>
              </a:rPr>
              <a:t> </a:t>
            </a:r>
            <a:r>
              <a:rPr lang="en-US" sz="2400" dirty="0">
                <a:latin typeface="+mn-lt"/>
              </a:rPr>
              <a:t>to zero and use the loop-continuation test </a:t>
            </a:r>
            <a:r>
              <a:rPr lang="en-US" sz="2400" dirty="0">
                <a:latin typeface="Consolas" panose="020B0609020204030204" pitchFamily="49" charset="0"/>
              </a:rPr>
              <a:t>counter &lt; 10</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2381615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Figure 6.3 </a:t>
            </a:r>
            <a:r>
              <a:rPr lang="en-US" dirty="0">
                <a:latin typeface="Consolas" panose="020B0609020204030204" pitchFamily="49" charset="0"/>
              </a:rPr>
              <a:t>for</a:t>
            </a:r>
            <a:r>
              <a:rPr lang="en-US" dirty="0"/>
              <a:t> Statement </a:t>
            </a:r>
            <a:r>
              <a:rPr lang="en-US" dirty="0" smtClean="0"/>
              <a:t>Header Components</a:t>
            </a:r>
            <a:endParaRPr lang="en-US" dirty="0"/>
          </a:p>
        </p:txBody>
      </p:sp>
      <p:pic>
        <p:nvPicPr>
          <p:cNvPr id="4" name="Picture 3" descr="Header components of the for statement. Program code. Line 1: for, left parenthesis, i n t counter = 1, semicolon, counter, left angle bracket = 10, semicolon, + + counter, right parenthesis. Note: for, is the keyword, counter is the control variable, 1 is the initial value of control variable, required semicolon, counter left angle bracket = 10 is the loop continuation condition, required semicolon, + + counter is the incrementing of control vari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88" y="1988131"/>
            <a:ext cx="7882424" cy="2291803"/>
          </a:xfrm>
          <a:prstGeom prst="rect">
            <a:avLst/>
          </a:prstGeom>
        </p:spPr>
      </p:pic>
    </p:spTree>
    <p:extLst>
      <p:ext uri="{BB962C8B-B14F-4D97-AF65-F5344CB8AC3E}">
        <p14:creationId xmlns:p14="http://schemas.microsoft.com/office/powerpoint/2010/main" val="3940166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6.3 </a:t>
            </a:r>
            <a:r>
              <a:rPr lang="en-US" dirty="0" smtClean="0">
                <a:latin typeface="Consolas" panose="020B0609020204030204" pitchFamily="49" charset="0"/>
                <a:cs typeface="Times New Roman" panose="02020603050405020304" pitchFamily="18" charset="0"/>
              </a:rPr>
              <a:t>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5)</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3132221"/>
          </a:xfrm>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If the </a:t>
            </a:r>
            <a:r>
              <a:rPr lang="en-US" altLang="en-US" sz="2400" b="1" dirty="0">
                <a:latin typeface="+mn-lt"/>
                <a:ea typeface="Times New Roman" panose="02020603050405020304" pitchFamily="18" charset="0"/>
                <a:cs typeface="Calibri" panose="020F0502020204030204" pitchFamily="34" charset="0"/>
              </a:rPr>
              <a:t>initialization</a:t>
            </a:r>
            <a:r>
              <a:rPr lang="en-US" altLang="en-US" sz="2400" dirty="0">
                <a:latin typeface="+mn-lt"/>
                <a:ea typeface="Times New Roman" panose="02020603050405020304" pitchFamily="18" charset="0"/>
                <a:cs typeface="Calibri" panose="020F0502020204030204" pitchFamily="34" charset="0"/>
              </a:rPr>
              <a:t> expression declares the control variable, the control variable will not exist outside the </a:t>
            </a:r>
            <a:r>
              <a:rPr lang="en-US" altLang="en-US" sz="2400" dirty="0" smtClean="0">
                <a:latin typeface="Consolas" panose="020B0609020204030204" pitchFamily="49" charset="0"/>
                <a:ea typeface="Times New Roman" panose="02020603050405020304" pitchFamily="18" charset="0"/>
                <a:cs typeface="Lucida Console" panose="020B0609040504020204" pitchFamily="49" charset="0"/>
              </a:rPr>
              <a:t>for</a:t>
            </a:r>
            <a:r>
              <a:rPr lang="en-US" altLang="en-US" sz="2400" dirty="0" smtClean="0">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statement</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Calibri" panose="020F0502020204030204" pitchFamily="34" charset="0"/>
              </a:rPr>
              <a:t>This restriction is known as the variable’s </a:t>
            </a:r>
            <a:r>
              <a:rPr lang="en-US" altLang="en-US" sz="2400" b="1" dirty="0">
                <a:solidFill>
                  <a:schemeClr val="tx1"/>
                </a:solidFill>
                <a:latin typeface="+mn-lt"/>
                <a:ea typeface="Times New Roman" panose="02020603050405020304" pitchFamily="18" charset="0"/>
                <a:cs typeface="Calibri" panose="020F0502020204030204" pitchFamily="34" charset="0"/>
              </a:rPr>
              <a:t>scope</a:t>
            </a:r>
            <a:r>
              <a:rPr lang="en-US" altLang="en-US" sz="2400" b="1"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Similarly, a local variable can be used only in the method that declares the variable and only from the point of declaration</a:t>
            </a:r>
            <a:r>
              <a:rPr lang="en-US" altLang="en-US" sz="2400" dirty="0" smtClean="0">
                <a:latin typeface="+mn-lt"/>
                <a:ea typeface="Times New Roman" panose="02020603050405020304" pitchFamily="18" charset="0"/>
                <a:cs typeface="Calibri" panose="020F0502020204030204" pitchFamily="34" charset="0"/>
              </a:rPr>
              <a:t>.</a:t>
            </a:r>
            <a:endParaRPr lang="en-US" sz="2400" dirty="0">
              <a:latin typeface="+mn-lt"/>
            </a:endParaRPr>
          </a:p>
        </p:txBody>
      </p:sp>
    </p:spTree>
    <p:extLst>
      <p:ext uri="{BB962C8B-B14F-4D97-AF65-F5344CB8AC3E}">
        <p14:creationId xmlns:p14="http://schemas.microsoft.com/office/powerpoint/2010/main" val="3726586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6.2</a:t>
            </a:r>
          </a:p>
        </p:txBody>
      </p:sp>
      <p:sp>
        <p:nvSpPr>
          <p:cNvPr id="3" name="Text Placeholder 2"/>
          <p:cNvSpPr>
            <a:spLocks noGrp="1"/>
          </p:cNvSpPr>
          <p:nvPr>
            <p:ph type="body" idx="1"/>
          </p:nvPr>
        </p:nvSpPr>
        <p:spPr>
          <a:xfrm>
            <a:off x="457200" y="1600200"/>
            <a:ext cx="8229600" cy="1271337"/>
          </a:xfrm>
        </p:spPr>
        <p:txBody>
          <a:bodyPr/>
          <a:lstStyle/>
          <a:p>
            <a:pPr marL="0" indent="0">
              <a:buNone/>
            </a:pPr>
            <a:r>
              <a:rPr lang="en-US" sz="2400" dirty="0">
                <a:latin typeface="+mn-lt"/>
              </a:rPr>
              <a:t>When a </a:t>
            </a:r>
            <a:r>
              <a:rPr lang="en-US" sz="2400" dirty="0">
                <a:latin typeface="Consolas" panose="020B0609020204030204" pitchFamily="49" charset="0"/>
              </a:rPr>
              <a:t>for</a:t>
            </a:r>
            <a:r>
              <a:rPr lang="en-US" sz="2400" dirty="0">
                <a:latin typeface="+mn-lt"/>
              </a:rPr>
              <a:t> statement’s control variable is declared in the initialization section of a </a:t>
            </a:r>
            <a:r>
              <a:rPr lang="en-US" sz="2400" dirty="0" smtClean="0">
                <a:latin typeface="Consolas" panose="020B0609020204030204" pitchFamily="49" charset="0"/>
              </a:rPr>
              <a:t>for</a:t>
            </a:r>
            <a:r>
              <a:rPr lang="en-US" sz="2400" dirty="0" smtClean="0">
                <a:latin typeface="+mn-lt"/>
              </a:rPr>
              <a:t>’s header</a:t>
            </a:r>
            <a:r>
              <a:rPr lang="en-US" sz="2400" dirty="0">
                <a:latin typeface="+mn-lt"/>
              </a:rPr>
              <a:t>, using the control variable after the </a:t>
            </a:r>
            <a:r>
              <a:rPr lang="en-US" sz="2400" dirty="0">
                <a:latin typeface="Consolas" panose="020B0609020204030204" pitchFamily="49" charset="0"/>
              </a:rPr>
              <a:t>for</a:t>
            </a:r>
            <a:r>
              <a:rPr lang="en-US" sz="2400" dirty="0">
                <a:latin typeface="+mn-lt"/>
              </a:rPr>
              <a:t>’s body is a compilation error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012405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6.3 </a:t>
            </a:r>
            <a:r>
              <a:rPr lang="en-US" dirty="0" smtClean="0">
                <a:latin typeface="Consolas" panose="020B0609020204030204" pitchFamily="49" charset="0"/>
                <a:cs typeface="Times New Roman" panose="02020603050405020304" pitchFamily="18" charset="0"/>
              </a:rPr>
              <a:t>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5)</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3372853"/>
          </a:xfrm>
        </p:spPr>
        <p:txBody>
          <a:bodyPr/>
          <a:lstStyle/>
          <a:p>
            <a:pPr eaLnBrk="1" hangingPunct="1"/>
            <a:r>
              <a:rPr lang="en-US" altLang="en-US" sz="2400" dirty="0">
                <a:latin typeface="+mn-lt"/>
              </a:rPr>
              <a:t>All three expressions in a </a:t>
            </a:r>
            <a:r>
              <a:rPr lang="en-US" altLang="en-US" sz="2400" dirty="0">
                <a:latin typeface="Consolas" panose="020B0609020204030204" pitchFamily="49" charset="0"/>
              </a:rPr>
              <a:t>for</a:t>
            </a:r>
            <a:r>
              <a:rPr lang="en-US" altLang="en-US" sz="2400" dirty="0">
                <a:latin typeface="+mn-lt"/>
              </a:rPr>
              <a:t> header are optional.</a:t>
            </a:r>
          </a:p>
          <a:p>
            <a:pPr lvl="1" eaLnBrk="1" hangingPunct="1"/>
            <a:r>
              <a:rPr lang="en-US" altLang="en-US" sz="2400" dirty="0">
                <a:latin typeface="+mn-lt"/>
              </a:rPr>
              <a:t>Omitting the </a:t>
            </a:r>
            <a:r>
              <a:rPr lang="en-US" altLang="en-US" sz="2400" b="1" dirty="0" smtClean="0">
                <a:latin typeface="+mn-lt"/>
              </a:rPr>
              <a:t>loop</a:t>
            </a:r>
            <a:r>
              <a:rPr lang="en-US" altLang="en-US" sz="100" b="1" dirty="0" smtClean="0">
                <a:latin typeface="+mn-lt"/>
              </a:rPr>
              <a:t> </a:t>
            </a:r>
            <a:r>
              <a:rPr lang="en-US" altLang="en-US" sz="2400" b="1" dirty="0" smtClean="0">
                <a:latin typeface="+mn-lt"/>
              </a:rPr>
              <a:t>Continuation</a:t>
            </a:r>
            <a:r>
              <a:rPr lang="en-US" altLang="en-US" sz="100" b="1" dirty="0" smtClean="0">
                <a:latin typeface="+mn-lt"/>
              </a:rPr>
              <a:t> </a:t>
            </a:r>
            <a:r>
              <a:rPr lang="en-US" altLang="en-US" sz="2400" b="1" dirty="0" smtClean="0">
                <a:latin typeface="+mn-lt"/>
              </a:rPr>
              <a:t>Condition</a:t>
            </a:r>
            <a:r>
              <a:rPr lang="en-US" altLang="en-US" sz="2400" dirty="0" smtClean="0">
                <a:latin typeface="+mn-lt"/>
              </a:rPr>
              <a:t> </a:t>
            </a:r>
            <a:r>
              <a:rPr lang="en-US" altLang="en-US" sz="2400" dirty="0">
                <a:latin typeface="+mn-lt"/>
              </a:rPr>
              <a:t>creates an infinite loop.</a:t>
            </a:r>
          </a:p>
          <a:p>
            <a:pPr lvl="1" eaLnBrk="1" hangingPunct="1"/>
            <a:r>
              <a:rPr lang="en-US" altLang="en-US" sz="2400" dirty="0">
                <a:latin typeface="+mn-lt"/>
              </a:rPr>
              <a:t>You can omit the initialization expression if the control variable is initialized before the loop.</a:t>
            </a:r>
          </a:p>
          <a:p>
            <a:pPr lvl="1" eaLnBrk="1" hangingPunct="1"/>
            <a:r>
              <a:rPr lang="en-US" altLang="en-US" sz="2400" dirty="0">
                <a:latin typeface="+mn-lt"/>
              </a:rPr>
              <a:t>You can omit the </a:t>
            </a:r>
            <a:r>
              <a:rPr lang="en-US" altLang="en-US" sz="2400" b="1" dirty="0">
                <a:latin typeface="+mn-lt"/>
              </a:rPr>
              <a:t>increment</a:t>
            </a:r>
            <a:r>
              <a:rPr lang="en-US" altLang="en-US" sz="2400" dirty="0">
                <a:latin typeface="+mn-lt"/>
              </a:rPr>
              <a:t> expression if the app calculates the increment with statements in the loop’s body or if no increment is needed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00343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a:t>
            </a:r>
            <a:r>
              <a:rPr lang="pt-BR" dirty="0" smtClean="0"/>
              <a:t>Objectives </a:t>
            </a:r>
            <a:r>
              <a:rPr lang="pt-BR" sz="2000" b="0" dirty="0" smtClean="0"/>
              <a:t>(1 of 2)</a:t>
            </a:r>
            <a:endParaRPr lang="en-US" sz="2000" b="0" dirty="0"/>
          </a:p>
        </p:txBody>
      </p:sp>
      <p:sp>
        <p:nvSpPr>
          <p:cNvPr id="8" name="Text Placeholder 7"/>
          <p:cNvSpPr>
            <a:spLocks noGrp="1"/>
          </p:cNvSpPr>
          <p:nvPr>
            <p:ph type="body" idx="1"/>
          </p:nvPr>
        </p:nvSpPr>
        <p:spPr>
          <a:xfrm>
            <a:off x="457200" y="1600200"/>
            <a:ext cx="8229600" cy="4373217"/>
          </a:xfrm>
        </p:spPr>
        <p:txBody>
          <a:bodyPr/>
          <a:lstStyle/>
          <a:p>
            <a:r>
              <a:rPr lang="en-US" sz="2400" dirty="0" smtClean="0">
                <a:latin typeface="+mn-lt"/>
              </a:rPr>
              <a:t>Learn </a:t>
            </a:r>
            <a:r>
              <a:rPr lang="en-US" sz="2400" dirty="0">
                <a:latin typeface="+mn-lt"/>
              </a:rPr>
              <a:t>the essentials </a:t>
            </a:r>
            <a:r>
              <a:rPr lang="en-US" sz="2400" dirty="0" smtClean="0">
                <a:latin typeface="+mn-lt"/>
              </a:rPr>
              <a:t>of counter-controlled </a:t>
            </a:r>
            <a:r>
              <a:rPr lang="en-US" sz="2400" dirty="0">
                <a:latin typeface="+mn-lt"/>
              </a:rPr>
              <a:t>iteration</a:t>
            </a:r>
            <a:r>
              <a:rPr lang="en-US" sz="2400" dirty="0" smtClean="0">
                <a:latin typeface="+mn-lt"/>
              </a:rPr>
              <a:t>.</a:t>
            </a:r>
          </a:p>
          <a:p>
            <a:r>
              <a:rPr lang="en-US" sz="2400" dirty="0" smtClean="0">
                <a:latin typeface="+mn-lt"/>
              </a:rPr>
              <a:t>Use the </a:t>
            </a:r>
            <a:r>
              <a:rPr lang="en-US" sz="2400" dirty="0" smtClean="0">
                <a:latin typeface="Consolas" panose="020B0609020204030204" pitchFamily="49" charset="0"/>
              </a:rPr>
              <a:t>for</a:t>
            </a:r>
            <a:r>
              <a:rPr lang="en-US" sz="2400" dirty="0" smtClean="0">
                <a:latin typeface="+mn-lt"/>
              </a:rPr>
              <a:t> and </a:t>
            </a:r>
            <a:r>
              <a:rPr lang="en-US" sz="2400" dirty="0" smtClean="0">
                <a:latin typeface="Consolas" panose="020B0609020204030204" pitchFamily="49" charset="0"/>
              </a:rPr>
              <a:t>do…while</a:t>
            </a:r>
            <a:r>
              <a:rPr lang="en-US" sz="2400" dirty="0" smtClean="0">
                <a:latin typeface="+mn-lt"/>
              </a:rPr>
              <a:t> iteration statements to execute statements in a program repeatedly.</a:t>
            </a:r>
          </a:p>
          <a:p>
            <a:r>
              <a:rPr lang="en-US" sz="2400" dirty="0" smtClean="0">
                <a:latin typeface="+mn-lt"/>
              </a:rPr>
              <a:t>Understand multiple selection </a:t>
            </a:r>
            <a:r>
              <a:rPr lang="en-US" sz="2400" dirty="0">
                <a:latin typeface="+mn-lt"/>
              </a:rPr>
              <a:t>using the </a:t>
            </a:r>
            <a:r>
              <a:rPr lang="en-US" sz="2400" dirty="0" smtClean="0">
                <a:latin typeface="Consolas" panose="020B0609020204030204" pitchFamily="49" charset="0"/>
              </a:rPr>
              <a:t>switch</a:t>
            </a:r>
            <a:r>
              <a:rPr lang="en-US" sz="2400" b="1" dirty="0" smtClean="0">
                <a:latin typeface="+mn-lt"/>
              </a:rPr>
              <a:t> </a:t>
            </a:r>
            <a:r>
              <a:rPr lang="en-US" sz="2400" dirty="0" smtClean="0">
                <a:latin typeface="+mn-lt"/>
              </a:rPr>
              <a:t>selection </a:t>
            </a:r>
            <a:r>
              <a:rPr lang="en-US" sz="2400" dirty="0">
                <a:latin typeface="+mn-lt"/>
              </a:rPr>
              <a:t>statement.</a:t>
            </a:r>
          </a:p>
          <a:p>
            <a:r>
              <a:rPr lang="en-US" sz="2400" dirty="0" smtClean="0">
                <a:latin typeface="+mn-lt"/>
              </a:rPr>
              <a:t>Use </a:t>
            </a:r>
            <a:r>
              <a:rPr lang="en-US" sz="2400" dirty="0">
                <a:latin typeface="+mn-lt"/>
              </a:rPr>
              <a:t>the </a:t>
            </a:r>
            <a:r>
              <a:rPr lang="en-US" sz="2400" dirty="0">
                <a:latin typeface="Consolas" panose="020B0609020204030204" pitchFamily="49" charset="0"/>
              </a:rPr>
              <a:t>break</a:t>
            </a:r>
            <a:r>
              <a:rPr lang="en-US" sz="2400" dirty="0">
                <a:latin typeface="+mn-lt"/>
              </a:rPr>
              <a:t> </a:t>
            </a:r>
            <a:r>
              <a:rPr lang="en-US" sz="2400" dirty="0" smtClean="0">
                <a:latin typeface="+mn-lt"/>
              </a:rPr>
              <a:t>and </a:t>
            </a:r>
            <a:r>
              <a:rPr lang="en-US" sz="2400" dirty="0" smtClean="0">
                <a:latin typeface="Consolas" panose="020B0609020204030204" pitchFamily="49" charset="0"/>
              </a:rPr>
              <a:t>continue</a:t>
            </a:r>
            <a:r>
              <a:rPr lang="en-US" sz="2400" b="1" dirty="0" smtClean="0">
                <a:latin typeface="+mn-lt"/>
              </a:rPr>
              <a:t> </a:t>
            </a:r>
            <a:r>
              <a:rPr lang="en-US" sz="2400" dirty="0" smtClean="0">
                <a:latin typeface="+mn-lt"/>
              </a:rPr>
              <a:t>program-control statements </a:t>
            </a:r>
            <a:r>
              <a:rPr lang="en-US" sz="2400" dirty="0">
                <a:latin typeface="+mn-lt"/>
              </a:rPr>
              <a:t>to alter the </a:t>
            </a:r>
            <a:r>
              <a:rPr lang="en-US" sz="2400" dirty="0" smtClean="0">
                <a:latin typeface="+mn-lt"/>
              </a:rPr>
              <a:t>flow of </a:t>
            </a:r>
            <a:r>
              <a:rPr lang="en-US" sz="2400" dirty="0">
                <a:latin typeface="+mn-lt"/>
              </a:rPr>
              <a:t>control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60478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6.1</a:t>
            </a:r>
          </a:p>
        </p:txBody>
      </p:sp>
      <p:sp>
        <p:nvSpPr>
          <p:cNvPr id="3" name="Text Placeholder 2"/>
          <p:cNvSpPr>
            <a:spLocks noGrp="1"/>
          </p:cNvSpPr>
          <p:nvPr>
            <p:ph type="body" idx="1"/>
          </p:nvPr>
        </p:nvSpPr>
        <p:spPr>
          <a:xfrm>
            <a:off x="457200" y="1600200"/>
            <a:ext cx="8229600" cy="2217821"/>
          </a:xfrm>
        </p:spPr>
        <p:txBody>
          <a:bodyPr/>
          <a:lstStyle/>
          <a:p>
            <a:pPr marL="0" indent="0">
              <a:buNone/>
            </a:pPr>
            <a:r>
              <a:rPr lang="en-US" sz="2400" dirty="0">
                <a:latin typeface="+mn-lt"/>
              </a:rPr>
              <a:t>There’s a slight performance advantage to using the prefix increment operator, but if </a:t>
            </a:r>
            <a:r>
              <a:rPr lang="en-US" sz="2400" dirty="0" smtClean="0">
                <a:latin typeface="+mn-lt"/>
              </a:rPr>
              <a:t>you choose </a:t>
            </a:r>
            <a:r>
              <a:rPr lang="en-US" sz="2400" dirty="0">
                <a:latin typeface="+mn-lt"/>
              </a:rPr>
              <a:t>the postfix increment operator because it seems more natural (as in a </a:t>
            </a:r>
            <a:r>
              <a:rPr lang="en-US" sz="2400" dirty="0" smtClean="0">
                <a:latin typeface="Consolas" panose="020B0609020204030204" pitchFamily="49" charset="0"/>
              </a:rPr>
              <a:t>for</a:t>
            </a:r>
            <a:r>
              <a:rPr lang="en-US" sz="2400" b="1" dirty="0" smtClean="0">
                <a:latin typeface="+mn-lt"/>
              </a:rPr>
              <a:t> </a:t>
            </a:r>
            <a:r>
              <a:rPr lang="en-US" sz="2400" dirty="0">
                <a:latin typeface="+mn-lt"/>
              </a:rPr>
              <a:t>header</a:t>
            </a:r>
            <a:r>
              <a:rPr lang="en-US" sz="2400" dirty="0" smtClean="0">
                <a:latin typeface="+mn-lt"/>
              </a:rPr>
              <a:t>), optimizing </a:t>
            </a:r>
            <a:r>
              <a:rPr lang="en-US" sz="2400" dirty="0">
                <a:latin typeface="+mn-lt"/>
              </a:rPr>
              <a:t>compilers are likely to generate code that uses the more efficient form anyway.</a:t>
            </a:r>
          </a:p>
        </p:txBody>
      </p:sp>
    </p:spTree>
    <p:extLst>
      <p:ext uri="{BB962C8B-B14F-4D97-AF65-F5344CB8AC3E}">
        <p14:creationId xmlns:p14="http://schemas.microsoft.com/office/powerpoint/2010/main" val="1385100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6.3</a:t>
            </a:r>
          </a:p>
        </p:txBody>
      </p:sp>
      <p:sp>
        <p:nvSpPr>
          <p:cNvPr id="3" name="Text Placeholder 2"/>
          <p:cNvSpPr>
            <a:spLocks noGrp="1"/>
          </p:cNvSpPr>
          <p:nvPr>
            <p:ph type="body" idx="1"/>
          </p:nvPr>
        </p:nvSpPr>
        <p:spPr>
          <a:xfrm>
            <a:off x="457200" y="1600200"/>
            <a:ext cx="8229600" cy="2233863"/>
          </a:xfrm>
        </p:spPr>
        <p:txBody>
          <a:bodyPr/>
          <a:lstStyle/>
          <a:p>
            <a:pPr marL="0" indent="0">
              <a:buNone/>
            </a:pPr>
            <a:r>
              <a:rPr lang="en-US" sz="2400" dirty="0">
                <a:latin typeface="+mn-lt"/>
              </a:rPr>
              <a:t>Infinite loops occur when the loop-continuation condition in an iteration statement </a:t>
            </a:r>
            <a:r>
              <a:rPr lang="en-US" sz="2400" dirty="0" smtClean="0">
                <a:latin typeface="+mn-lt"/>
              </a:rPr>
              <a:t>never becomes </a:t>
            </a:r>
            <a:r>
              <a:rPr lang="en-US" sz="2400" dirty="0">
                <a:latin typeface="+mn-lt"/>
              </a:rPr>
              <a:t>false. To prevent this situation in a counter-controlled loop, ensure that the </a:t>
            </a:r>
            <a:r>
              <a:rPr lang="en-US" sz="2400" dirty="0" smtClean="0">
                <a:latin typeface="+mn-lt"/>
              </a:rPr>
              <a:t>control variable </a:t>
            </a:r>
            <a:r>
              <a:rPr lang="en-US" sz="2400" dirty="0">
                <a:latin typeface="+mn-lt"/>
              </a:rPr>
              <a:t>is incremented (or decremented) during each iteration of the loop. In a </a:t>
            </a:r>
            <a:r>
              <a:rPr lang="en-US" sz="2400" dirty="0" smtClean="0">
                <a:latin typeface="+mn-lt"/>
              </a:rPr>
              <a:t>sentinel-controlled </a:t>
            </a:r>
            <a:r>
              <a:rPr lang="en-US" sz="2400" dirty="0">
                <a:latin typeface="+mn-lt"/>
              </a:rPr>
              <a:t>loop, ensure that the sentinel value is eventually entered.</a:t>
            </a:r>
          </a:p>
        </p:txBody>
      </p:sp>
    </p:spTree>
    <p:extLst>
      <p:ext uri="{BB962C8B-B14F-4D97-AF65-F5344CB8AC3E}">
        <p14:creationId xmlns:p14="http://schemas.microsoft.com/office/powerpoint/2010/main" val="1532641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6.3 </a:t>
            </a:r>
            <a:r>
              <a:rPr lang="en-US" dirty="0" smtClean="0">
                <a:latin typeface="Consolas" panose="020B0609020204030204" pitchFamily="49" charset="0"/>
                <a:cs typeface="Times New Roman" panose="02020603050405020304" pitchFamily="18" charset="0"/>
              </a:rPr>
              <a:t>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(4 </a:t>
            </a:r>
            <a:r>
              <a:rPr lang="en-US" sz="2000" b="0" dirty="0">
                <a:latin typeface="Times New Roman" panose="02020603050405020304" pitchFamily="18" charset="0"/>
                <a:cs typeface="Times New Roman" panose="02020603050405020304" pitchFamily="18" charset="0"/>
              </a:rPr>
              <a:t>of 5)</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149349"/>
          </a:xfrm>
        </p:spPr>
        <p:txBody>
          <a:bodyPr/>
          <a:lstStyle/>
          <a:p>
            <a:pPr eaLnBrk="1" hangingPunct="1">
              <a:defRPr/>
            </a:pPr>
            <a:r>
              <a:rPr lang="en-US" sz="2400" dirty="0">
                <a:solidFill>
                  <a:schemeClr val="tx1"/>
                </a:solidFill>
                <a:latin typeface="+mn-lt"/>
                <a:cs typeface="Times New Roman" pitchFamily="18" charset="0"/>
              </a:rPr>
              <a:t>The initialization, loop-continuation condition and increment portions of a </a:t>
            </a:r>
            <a:r>
              <a:rPr lang="en-US" sz="2400" dirty="0">
                <a:solidFill>
                  <a:schemeClr val="tx1"/>
                </a:solidFill>
                <a:latin typeface="Consolas" panose="020B0609020204030204" pitchFamily="49" charset="0"/>
                <a:ea typeface="Times New Roman" pitchFamily="18" charset="0"/>
                <a:cs typeface="Lucida Console" pitchFamily="49" charset="0"/>
              </a:rPr>
              <a:t>for</a:t>
            </a:r>
            <a:r>
              <a:rPr lang="en-US" sz="2400" dirty="0">
                <a:solidFill>
                  <a:schemeClr val="tx1"/>
                </a:solidFill>
                <a:latin typeface="+mn-lt"/>
                <a:cs typeface="Times New Roman" pitchFamily="18" charset="0"/>
              </a:rPr>
              <a:t> statement can contain arithmetic expressions.</a:t>
            </a:r>
          </a:p>
          <a:p>
            <a:pPr eaLnBrk="1" hangingPunct="1">
              <a:defRPr/>
            </a:pPr>
            <a:r>
              <a:rPr lang="en-US" sz="2400" dirty="0">
                <a:solidFill>
                  <a:schemeClr val="tx1"/>
                </a:solidFill>
                <a:latin typeface="+mn-lt"/>
                <a:cs typeface="Times New Roman" pitchFamily="18" charset="0"/>
              </a:rPr>
              <a:t>For example, assume that x = 2 and y = 10; if x and y are not modified in the body of the loop, then the </a:t>
            </a:r>
            <a:r>
              <a:rPr lang="en-US" sz="2400" dirty="0" smtClean="0">
                <a:solidFill>
                  <a:schemeClr val="tx1"/>
                </a:solidFill>
                <a:latin typeface="+mn-lt"/>
                <a:cs typeface="Times New Roman" pitchFamily="18" charset="0"/>
              </a:rPr>
              <a:t>statement</a:t>
            </a:r>
          </a:p>
        </p:txBody>
      </p:sp>
      <p:pic>
        <p:nvPicPr>
          <p:cNvPr id="4" name="Picture 3" descr="A statement in code reads, for left parenthesis I n t j equals x semicolon j left angle bracket equals 4 asterisk x asterisk y semicolon j + equals y forward slash x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8" y="3928137"/>
            <a:ext cx="6870023" cy="270705"/>
          </a:xfrm>
          <a:prstGeom prst="rect">
            <a:avLst/>
          </a:prstGeom>
        </p:spPr>
      </p:pic>
      <p:sp>
        <p:nvSpPr>
          <p:cNvPr id="6" name="Content Placeholder 5"/>
          <p:cNvSpPr>
            <a:spLocks noGrp="1"/>
          </p:cNvSpPr>
          <p:nvPr>
            <p:ph sz="quarter" idx="13"/>
          </p:nvPr>
        </p:nvSpPr>
        <p:spPr>
          <a:xfrm>
            <a:off x="457200" y="4355338"/>
            <a:ext cx="8229600" cy="436020"/>
          </a:xfrm>
        </p:spPr>
        <p:txBody>
          <a:bodyPr/>
          <a:lstStyle/>
          <a:p>
            <a:pPr marL="268288" indent="0">
              <a:buNone/>
            </a:pPr>
            <a:r>
              <a:rPr lang="en-US" sz="2400" dirty="0">
                <a:solidFill>
                  <a:schemeClr val="tx1"/>
                </a:solidFill>
                <a:latin typeface="+mn-lt"/>
                <a:cs typeface="Times New Roman" pitchFamily="18" charset="0"/>
              </a:rPr>
              <a:t>is equivalent to the statement</a:t>
            </a:r>
            <a:endParaRPr lang="en-IN" sz="2400" dirty="0">
              <a:latin typeface="+mn-lt"/>
            </a:endParaRPr>
          </a:p>
        </p:txBody>
      </p:sp>
      <p:pic>
        <p:nvPicPr>
          <p:cNvPr id="5" name="Picture 4" descr="A statement in code reads, for left parenthesis I n t j = 2 semicolon j left angle bracket equals 80 semicolon j plus equals 5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48" y="5049603"/>
            <a:ext cx="5496334" cy="291771"/>
          </a:xfrm>
          <a:prstGeom prst="rect">
            <a:avLst/>
          </a:prstGeom>
        </p:spPr>
      </p:pic>
      <p:sp>
        <p:nvSpPr>
          <p:cNvPr id="7" name="Content Placeholder 6"/>
          <p:cNvSpPr>
            <a:spLocks noGrp="1"/>
          </p:cNvSpPr>
          <p:nvPr>
            <p:ph sz="quarter" idx="14"/>
          </p:nvPr>
        </p:nvSpPr>
        <p:spPr>
          <a:xfrm>
            <a:off x="457200" y="5419239"/>
            <a:ext cx="8232775" cy="822535"/>
          </a:xfrm>
        </p:spPr>
        <p:txBody>
          <a:bodyPr/>
          <a:lstStyle/>
          <a:p>
            <a:r>
              <a:rPr lang="en-US" sz="2400" dirty="0">
                <a:solidFill>
                  <a:schemeClr val="tx1"/>
                </a:solidFill>
                <a:latin typeface="+mn-lt"/>
                <a:cs typeface="Times New Roman" pitchFamily="18" charset="0"/>
              </a:rPr>
              <a:t>If the loop-continuation condition is initially </a:t>
            </a:r>
            <a:r>
              <a:rPr lang="en-US" sz="2400" b="1" dirty="0">
                <a:solidFill>
                  <a:schemeClr val="tx1"/>
                </a:solidFill>
                <a:latin typeface="+mn-lt"/>
                <a:cs typeface="Times New Roman" pitchFamily="18" charset="0"/>
              </a:rPr>
              <a:t>false</a:t>
            </a:r>
            <a:r>
              <a:rPr lang="en-US" sz="2400" dirty="0">
                <a:solidFill>
                  <a:schemeClr val="tx1"/>
                </a:solidFill>
                <a:latin typeface="+mn-lt"/>
                <a:cs typeface="Times New Roman" pitchFamily="18" charset="0"/>
              </a:rPr>
              <a:t>, the app does not execute the </a:t>
            </a:r>
            <a:r>
              <a:rPr lang="en-US" sz="2400" b="1" dirty="0">
                <a:solidFill>
                  <a:schemeClr val="tx1"/>
                </a:solidFill>
                <a:latin typeface="+mn-lt"/>
                <a:cs typeface="Times New Roman" pitchFamily="18" charset="0"/>
              </a:rPr>
              <a:t>for</a:t>
            </a:r>
            <a:r>
              <a:rPr lang="en-US" sz="2400" dirty="0">
                <a:solidFill>
                  <a:schemeClr val="tx1"/>
                </a:solidFill>
                <a:latin typeface="+mn-lt"/>
                <a:cs typeface="Times New Roman" pitchFamily="18" charset="0"/>
              </a:rPr>
              <a:t> statement’s body</a:t>
            </a:r>
            <a:r>
              <a:rPr lang="en-US" sz="2400" dirty="0" smtClean="0">
                <a:solidFill>
                  <a:schemeClr val="tx1"/>
                </a:solidFill>
                <a:latin typeface="+mn-lt"/>
                <a:cs typeface="Times New Roman" pitchFamily="18" charset="0"/>
              </a:rPr>
              <a:t>.</a:t>
            </a:r>
            <a:endParaRPr lang="en-US" sz="2400" dirty="0">
              <a:solidFill>
                <a:schemeClr val="tx1"/>
              </a:solidFill>
              <a:latin typeface="+mn-lt"/>
            </a:endParaRPr>
          </a:p>
        </p:txBody>
      </p:sp>
    </p:spTree>
    <p:extLst>
      <p:ext uri="{BB962C8B-B14F-4D97-AF65-F5344CB8AC3E}">
        <p14:creationId xmlns:p14="http://schemas.microsoft.com/office/powerpoint/2010/main" val="1819715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6.4</a:t>
            </a:r>
          </a:p>
        </p:txBody>
      </p:sp>
      <p:sp>
        <p:nvSpPr>
          <p:cNvPr id="3" name="Text Placeholder 2"/>
          <p:cNvSpPr>
            <a:spLocks noGrp="1"/>
          </p:cNvSpPr>
          <p:nvPr>
            <p:ph type="body" idx="1"/>
          </p:nvPr>
        </p:nvSpPr>
        <p:spPr/>
        <p:txBody>
          <a:bodyPr/>
          <a:lstStyle/>
          <a:p>
            <a:pPr marL="0" indent="0">
              <a:buNone/>
            </a:pPr>
            <a:r>
              <a:rPr lang="en-US" sz="2400" dirty="0">
                <a:latin typeface="+mn-lt"/>
              </a:rPr>
              <a:t>Although the value of the control variable can be changed in the body of a </a:t>
            </a:r>
            <a:r>
              <a:rPr lang="en-US" sz="2400" dirty="0">
                <a:latin typeface="Consolas" panose="020B0609020204030204" pitchFamily="49" charset="0"/>
              </a:rPr>
              <a:t>for</a:t>
            </a:r>
            <a:r>
              <a:rPr lang="en-US" sz="2400" dirty="0">
                <a:latin typeface="+mn-lt"/>
              </a:rPr>
              <a:t> loop, </a:t>
            </a:r>
            <a:r>
              <a:rPr lang="en-US" sz="2400" dirty="0" smtClean="0">
                <a:latin typeface="+mn-lt"/>
              </a:rPr>
              <a:t>avoid doing </a:t>
            </a:r>
            <a:r>
              <a:rPr lang="en-US" sz="2400" dirty="0">
                <a:latin typeface="+mn-lt"/>
              </a:rPr>
              <a:t>so, because this practice can lead to subtle errors. If a program must modify the </a:t>
            </a:r>
            <a:r>
              <a:rPr lang="en-US" sz="2400" dirty="0" smtClean="0">
                <a:latin typeface="+mn-lt"/>
              </a:rPr>
              <a:t>control variable’s </a:t>
            </a:r>
            <a:r>
              <a:rPr lang="en-US" sz="2400" dirty="0">
                <a:latin typeface="+mn-lt"/>
              </a:rPr>
              <a:t>value in the loop’s body, use </a:t>
            </a:r>
            <a:r>
              <a:rPr lang="en-US" sz="2400" dirty="0">
                <a:latin typeface="Consolas" panose="020B0609020204030204" pitchFamily="49" charset="0"/>
              </a:rPr>
              <a:t>while</a:t>
            </a:r>
            <a:r>
              <a:rPr lang="en-US" sz="2400" b="1" dirty="0">
                <a:latin typeface="+mn-lt"/>
              </a:rPr>
              <a:t> </a:t>
            </a:r>
            <a:r>
              <a:rPr lang="en-US" sz="2400" dirty="0">
                <a:latin typeface="+mn-lt"/>
              </a:rPr>
              <a:t>rather than </a:t>
            </a:r>
            <a:r>
              <a:rPr lang="en-US" sz="2400" dirty="0">
                <a:latin typeface="Consolas" panose="020B0609020204030204" pitchFamily="49" charset="0"/>
              </a:rPr>
              <a:t>for.</a:t>
            </a:r>
          </a:p>
        </p:txBody>
      </p:sp>
    </p:spTree>
    <p:extLst>
      <p:ext uri="{BB962C8B-B14F-4D97-AF65-F5344CB8AC3E}">
        <p14:creationId xmlns:p14="http://schemas.microsoft.com/office/powerpoint/2010/main" val="875942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6.3 </a:t>
            </a:r>
            <a:r>
              <a:rPr lang="en-US" dirty="0" smtClean="0">
                <a:latin typeface="Consolas" panose="020B0609020204030204" pitchFamily="49" charset="0"/>
                <a:cs typeface="Times New Roman" panose="02020603050405020304" pitchFamily="18" charset="0"/>
              </a:rPr>
              <a:t>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(5 </a:t>
            </a:r>
            <a:r>
              <a:rPr lang="en-US" sz="2000" b="0" dirty="0">
                <a:latin typeface="Times New Roman" panose="02020603050405020304" pitchFamily="18" charset="0"/>
                <a:cs typeface="Times New Roman" panose="02020603050405020304" pitchFamily="18" charset="0"/>
              </a:rPr>
              <a:t>of 5)</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998621"/>
          </a:xfrm>
        </p:spPr>
        <p:txBody>
          <a:bodyPr/>
          <a:lstStyle/>
          <a:p>
            <a:r>
              <a:rPr lang="en-US" altLang="en-US" sz="2400" dirty="0" smtClean="0">
                <a:latin typeface="+mn-lt"/>
                <a:cs typeface="Times New Roman" panose="02020603050405020304" pitchFamily="18" charset="0"/>
              </a:rPr>
              <a:t>Figure</a:t>
            </a:r>
            <a:r>
              <a:rPr lang="en-US" altLang="en-US" sz="2400" dirty="0">
                <a:latin typeface="+mn-lt"/>
                <a:cs typeface="Times New Roman" panose="02020603050405020304" pitchFamily="18" charset="0"/>
              </a:rPr>
              <a:t> 6.4 shows the activity diagram of the for statement in </a:t>
            </a:r>
            <a:r>
              <a:rPr lang="en-US" altLang="en-US" sz="2400" dirty="0" smtClean="0">
                <a:latin typeface="+mn-lt"/>
                <a:cs typeface="Times New Roman" panose="02020603050405020304" pitchFamily="18" charset="0"/>
              </a:rPr>
              <a:t>Figure </a:t>
            </a:r>
            <a:r>
              <a:rPr lang="en-US" altLang="en-US" sz="2400" dirty="0">
                <a:latin typeface="+mn-lt"/>
                <a:cs typeface="Times New Roman" panose="02020603050405020304" pitchFamily="18" charset="0"/>
              </a:rPr>
              <a:t>6.2</a:t>
            </a:r>
            <a:r>
              <a:rPr lang="en-US" altLang="en-US" sz="2400" dirty="0" smtClean="0">
                <a:latin typeface="+mn-lt"/>
                <a:cs typeface="Times New Roman" panose="02020603050405020304" pitchFamily="18" charset="0"/>
              </a:rPr>
              <a:t>.</a:t>
            </a:r>
            <a:endParaRPr lang="en-US" sz="2400" dirty="0">
              <a:latin typeface="+mn-lt"/>
            </a:endParaRPr>
          </a:p>
        </p:txBody>
      </p:sp>
    </p:spTree>
    <p:extLst>
      <p:ext uri="{BB962C8B-B14F-4D97-AF65-F5344CB8AC3E}">
        <p14:creationId xmlns:p14="http://schemas.microsoft.com/office/powerpoint/2010/main" val="15344803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6.4 U</a:t>
            </a:r>
            <a:r>
              <a:rPr lang="en-US" sz="100" dirty="0"/>
              <a:t> </a:t>
            </a:r>
            <a:r>
              <a:rPr lang="en-US" dirty="0"/>
              <a:t>M</a:t>
            </a:r>
            <a:r>
              <a:rPr lang="en-US" sz="100" dirty="0"/>
              <a:t> </a:t>
            </a:r>
            <a:r>
              <a:rPr lang="en-US" dirty="0"/>
              <a:t>L Activity Diagram for the </a:t>
            </a:r>
            <a:r>
              <a:rPr lang="en-US" dirty="0">
                <a:latin typeface="Consolas" panose="020B0609020204030204" pitchFamily="49" charset="0"/>
              </a:rPr>
              <a:t>for</a:t>
            </a:r>
            <a:r>
              <a:rPr lang="en-US" dirty="0"/>
              <a:t> Statement in Figure 6.2</a:t>
            </a:r>
          </a:p>
        </p:txBody>
      </p:sp>
      <p:pic>
        <p:nvPicPr>
          <p:cNvPr id="4" name="Picture 3" descr="A u m l activity diagram for the for statement. Initial state. Step 1, activity: Initialize control variable. Divider, constraint: I n t counter = 1. Step 2, decision box. Step 3, decision box: if counter left angle bracket = 10, step 4. Divider, note: determine whether looping should continue. Step 4, activity: display the counter value. Divider, Constraint: console, period, write, left parenthesis, dollar sign, open quotes, left brace, counter, right brace, close quotes, right parenthesis, semicolon. Control flow from step 4 to step 5. Step 5, activity: increment the control variable. Divider, constraint: + + counter. Control flow from step 5 to step 2. If counter right angle bracket 10, final n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78" y="1696958"/>
            <a:ext cx="7870845" cy="3877553"/>
          </a:xfrm>
          <a:prstGeom prst="rect">
            <a:avLst/>
          </a:prstGeom>
        </p:spPr>
      </p:pic>
    </p:spTree>
    <p:extLst>
      <p:ext uri="{BB962C8B-B14F-4D97-AF65-F5344CB8AC3E}">
        <p14:creationId xmlns:p14="http://schemas.microsoft.com/office/powerpoint/2010/main" val="3368887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6.3</a:t>
            </a:r>
          </a:p>
        </p:txBody>
      </p:sp>
      <p:sp>
        <p:nvSpPr>
          <p:cNvPr id="3" name="Text Placeholder 2"/>
          <p:cNvSpPr>
            <a:spLocks noGrp="1"/>
          </p:cNvSpPr>
          <p:nvPr>
            <p:ph type="body" idx="1"/>
          </p:nvPr>
        </p:nvSpPr>
        <p:spPr>
          <a:xfrm>
            <a:off x="457200" y="1600201"/>
            <a:ext cx="8229600" cy="1196972"/>
          </a:xfrm>
        </p:spPr>
        <p:txBody>
          <a:bodyPr/>
          <a:lstStyle/>
          <a:p>
            <a:pPr marL="0" indent="0">
              <a:buNone/>
            </a:pPr>
            <a:r>
              <a:rPr lang="en-US" sz="2400" dirty="0">
                <a:latin typeface="+mn-lt"/>
              </a:rPr>
              <a:t>Using an incorrect relational operator in the loop-continuation condition of a loop </a:t>
            </a:r>
            <a:r>
              <a:rPr lang="en-US" sz="2400" dirty="0" smtClean="0">
                <a:latin typeface="+mn-lt"/>
              </a:rPr>
              <a:t>that counts </a:t>
            </a:r>
            <a:r>
              <a:rPr lang="en-US" sz="2400" dirty="0">
                <a:latin typeface="+mn-lt"/>
              </a:rPr>
              <a:t>downward (e.g., </a:t>
            </a:r>
            <a:r>
              <a:rPr lang="en-US" sz="2400" dirty="0" smtClean="0">
                <a:latin typeface="+mn-lt"/>
              </a:rPr>
              <a:t>using</a:t>
            </a:r>
          </a:p>
        </p:txBody>
      </p:sp>
      <p:graphicFrame>
        <p:nvGraphicFramePr>
          <p:cNvPr id="5" name="Object 4" descr="I left angle bracket equals 1 instead of I right angle bracket equals 1"/>
          <p:cNvGraphicFramePr>
            <a:graphicFrameLocks noChangeAspect="1"/>
          </p:cNvGraphicFramePr>
          <p:nvPr>
            <p:extLst>
              <p:ext uri="{D42A27DB-BD31-4B8C-83A1-F6EECF244321}">
                <p14:modId xmlns:p14="http://schemas.microsoft.com/office/powerpoint/2010/main" val="69558467"/>
              </p:ext>
            </p:extLst>
          </p:nvPr>
        </p:nvGraphicFramePr>
        <p:xfrm>
          <a:off x="1343455" y="2450690"/>
          <a:ext cx="3316328" cy="346482"/>
        </p:xfrm>
        <a:graphic>
          <a:graphicData uri="http://schemas.openxmlformats.org/presentationml/2006/ole">
            <mc:AlternateContent xmlns:mc="http://schemas.openxmlformats.org/markup-compatibility/2006">
              <mc:Choice xmlns:v="urn:schemas-microsoft-com:vml" Requires="v">
                <p:oleObj spid="_x0000_s5424" name="Equation" r:id="rId3" imgW="1701720" imgH="177480" progId="Equation.DSMT4">
                  <p:embed/>
                </p:oleObj>
              </mc:Choice>
              <mc:Fallback>
                <p:oleObj name="Equation" r:id="rId3" imgW="1701720" imgH="177480" progId="Equation.DSMT4">
                  <p:embed/>
                  <p:pic>
                    <p:nvPicPr>
                      <p:cNvPr id="0" name=""/>
                      <p:cNvPicPr/>
                      <p:nvPr/>
                    </p:nvPicPr>
                    <p:blipFill>
                      <a:blip r:embed="rId4"/>
                      <a:stretch>
                        <a:fillRect/>
                      </a:stretch>
                    </p:blipFill>
                    <p:spPr>
                      <a:xfrm>
                        <a:off x="1343455" y="2450690"/>
                        <a:ext cx="3316328" cy="346482"/>
                      </a:xfrm>
                      <a:prstGeom prst="rect">
                        <a:avLst/>
                      </a:prstGeom>
                    </p:spPr>
                  </p:pic>
                </p:oleObj>
              </mc:Fallback>
            </mc:AlternateContent>
          </a:graphicData>
        </a:graphic>
      </p:graphicFrame>
      <p:sp>
        <p:nvSpPr>
          <p:cNvPr id="4" name="Text Placeholder 3"/>
          <p:cNvSpPr>
            <a:spLocks noGrp="1"/>
          </p:cNvSpPr>
          <p:nvPr>
            <p:ph type="body" idx="2"/>
          </p:nvPr>
        </p:nvSpPr>
        <p:spPr>
          <a:xfrm>
            <a:off x="457200" y="2342323"/>
            <a:ext cx="8229600" cy="917712"/>
          </a:xfrm>
        </p:spPr>
        <p:txBody>
          <a:bodyPr/>
          <a:lstStyle/>
          <a:p>
            <a:pPr marL="0" indent="4159250">
              <a:buNone/>
            </a:pPr>
            <a:r>
              <a:rPr lang="en-US" sz="2400" dirty="0">
                <a:latin typeface="+mn-lt"/>
              </a:rPr>
              <a:t>in a loop counting down to 1) is usually a logic error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1999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6.4</a:t>
            </a:r>
          </a:p>
        </p:txBody>
      </p:sp>
      <p:sp>
        <p:nvSpPr>
          <p:cNvPr id="3" name="Text Placeholder 2"/>
          <p:cNvSpPr>
            <a:spLocks noGrp="1"/>
          </p:cNvSpPr>
          <p:nvPr>
            <p:ph type="body" idx="1"/>
          </p:nvPr>
        </p:nvSpPr>
        <p:spPr>
          <a:xfrm>
            <a:off x="457200" y="1600201"/>
            <a:ext cx="4234070" cy="533400"/>
          </a:xfrm>
        </p:spPr>
        <p:txBody>
          <a:bodyPr/>
          <a:lstStyle/>
          <a:p>
            <a:pPr marL="0" indent="0">
              <a:buNone/>
            </a:pPr>
            <a:r>
              <a:rPr lang="en-US" sz="2400" dirty="0">
                <a:latin typeface="+mn-lt"/>
              </a:rPr>
              <a:t>Do not use equality </a:t>
            </a:r>
            <a:r>
              <a:rPr lang="en-US" sz="2400" dirty="0" smtClean="0">
                <a:latin typeface="+mn-lt"/>
              </a:rPr>
              <a:t>operators</a:t>
            </a:r>
            <a:endParaRPr lang="en-US" sz="2400" dirty="0">
              <a:latin typeface="+mn-lt"/>
            </a:endParaRPr>
          </a:p>
        </p:txBody>
      </p:sp>
      <p:graphicFrame>
        <p:nvGraphicFramePr>
          <p:cNvPr id="9" name="Object 8" descr="Left parenthesis exclamation point equals or equals equals right parenthesis"/>
          <p:cNvGraphicFramePr>
            <a:graphicFrameLocks noChangeAspect="1"/>
          </p:cNvGraphicFramePr>
          <p:nvPr>
            <p:extLst>
              <p:ext uri="{D42A27DB-BD31-4B8C-83A1-F6EECF244321}">
                <p14:modId xmlns:p14="http://schemas.microsoft.com/office/powerpoint/2010/main" val="1670908329"/>
              </p:ext>
            </p:extLst>
          </p:nvPr>
        </p:nvGraphicFramePr>
        <p:xfrm>
          <a:off x="4621837" y="1700384"/>
          <a:ext cx="1311683" cy="395980"/>
        </p:xfrm>
        <a:graphic>
          <a:graphicData uri="http://schemas.openxmlformats.org/presentationml/2006/ole">
            <mc:AlternateContent xmlns:mc="http://schemas.openxmlformats.org/markup-compatibility/2006">
              <mc:Choice xmlns:v="urn:schemas-microsoft-com:vml" Requires="v">
                <p:oleObj spid="_x0000_s28858" name="Equation" r:id="rId3" imgW="672840" imgH="203040" progId="Equation.DSMT4">
                  <p:embed/>
                </p:oleObj>
              </mc:Choice>
              <mc:Fallback>
                <p:oleObj name="Equation" r:id="rId3" imgW="672840" imgH="203040" progId="Equation.DSMT4">
                  <p:embed/>
                  <p:pic>
                    <p:nvPicPr>
                      <p:cNvPr id="0" name=""/>
                      <p:cNvPicPr/>
                      <p:nvPr/>
                    </p:nvPicPr>
                    <p:blipFill>
                      <a:blip r:embed="rId4"/>
                      <a:stretch>
                        <a:fillRect/>
                      </a:stretch>
                    </p:blipFill>
                    <p:spPr>
                      <a:xfrm>
                        <a:off x="4621837" y="1700384"/>
                        <a:ext cx="1311683" cy="395980"/>
                      </a:xfrm>
                      <a:prstGeom prst="rect">
                        <a:avLst/>
                      </a:prstGeom>
                    </p:spPr>
                  </p:pic>
                </p:oleObj>
              </mc:Fallback>
            </mc:AlternateContent>
          </a:graphicData>
        </a:graphic>
      </p:graphicFrame>
      <p:sp>
        <p:nvSpPr>
          <p:cNvPr id="4" name="Content Placeholder 3"/>
          <p:cNvSpPr>
            <a:spLocks noGrp="1"/>
          </p:cNvSpPr>
          <p:nvPr>
            <p:ph sz="quarter" idx="13"/>
          </p:nvPr>
        </p:nvSpPr>
        <p:spPr>
          <a:xfrm>
            <a:off x="457200" y="1592260"/>
            <a:ext cx="8229600" cy="1608141"/>
          </a:xfrm>
        </p:spPr>
        <p:txBody>
          <a:bodyPr/>
          <a:lstStyle/>
          <a:p>
            <a:pPr marL="0" indent="5465763">
              <a:buNone/>
            </a:pPr>
            <a:r>
              <a:rPr lang="en-US" sz="2400" dirty="0" smtClean="0">
                <a:latin typeface="+mn-lt"/>
              </a:rPr>
              <a:t>in </a:t>
            </a:r>
            <a:r>
              <a:rPr lang="en-US" sz="2400" dirty="0">
                <a:latin typeface="+mn-lt"/>
              </a:rPr>
              <a:t>a loop-continuation condition if the loop’s control variable increments or decrements by more than 1. For example, consider the for statement </a:t>
            </a:r>
            <a:r>
              <a:rPr lang="en-US" sz="2400" dirty="0" smtClean="0">
                <a:latin typeface="+mn-lt"/>
              </a:rPr>
              <a:t>header</a:t>
            </a:r>
            <a:endParaRPr lang="en-US" sz="2400" dirty="0">
              <a:latin typeface="+mn-lt"/>
            </a:endParaRPr>
          </a:p>
        </p:txBody>
      </p:sp>
      <p:graphicFrame>
        <p:nvGraphicFramePr>
          <p:cNvPr id="10" name="Object 9" descr="For left parenthesis I n t counter equals 1 semicolon"/>
          <p:cNvGraphicFramePr>
            <a:graphicFrameLocks noChangeAspect="1"/>
          </p:cNvGraphicFramePr>
          <p:nvPr>
            <p:extLst>
              <p:ext uri="{D42A27DB-BD31-4B8C-83A1-F6EECF244321}">
                <p14:modId xmlns:p14="http://schemas.microsoft.com/office/powerpoint/2010/main" val="867313858"/>
              </p:ext>
            </p:extLst>
          </p:nvPr>
        </p:nvGraphicFramePr>
        <p:xfrm>
          <a:off x="5197001" y="2783753"/>
          <a:ext cx="3143086" cy="395980"/>
        </p:xfrm>
        <a:graphic>
          <a:graphicData uri="http://schemas.openxmlformats.org/presentationml/2006/ole">
            <mc:AlternateContent xmlns:mc="http://schemas.openxmlformats.org/markup-compatibility/2006">
              <mc:Choice xmlns:v="urn:schemas-microsoft-com:vml" Requires="v">
                <p:oleObj spid="_x0000_s28859" name="Equation" r:id="rId5" imgW="1612800" imgH="203040" progId="Equation.DSMT4">
                  <p:embed/>
                </p:oleObj>
              </mc:Choice>
              <mc:Fallback>
                <p:oleObj name="Equation" r:id="rId5" imgW="1612800" imgH="203040" progId="Equation.DSMT4">
                  <p:embed/>
                  <p:pic>
                    <p:nvPicPr>
                      <p:cNvPr id="0" name=""/>
                      <p:cNvPicPr/>
                      <p:nvPr/>
                    </p:nvPicPr>
                    <p:blipFill>
                      <a:blip r:embed="rId6"/>
                      <a:stretch>
                        <a:fillRect/>
                      </a:stretch>
                    </p:blipFill>
                    <p:spPr>
                      <a:xfrm>
                        <a:off x="5197001" y="2783753"/>
                        <a:ext cx="3143086" cy="395980"/>
                      </a:xfrm>
                      <a:prstGeom prst="rect">
                        <a:avLst/>
                      </a:prstGeom>
                    </p:spPr>
                  </p:pic>
                </p:oleObj>
              </mc:Fallback>
            </mc:AlternateContent>
          </a:graphicData>
        </a:graphic>
      </p:graphicFrame>
      <p:graphicFrame>
        <p:nvGraphicFramePr>
          <p:cNvPr id="11" name="Object 10" descr="Counter exclamation point equals 10 semicolon counter plus equals 2 right parenthesis."/>
          <p:cNvGraphicFramePr>
            <a:graphicFrameLocks noChangeAspect="1"/>
          </p:cNvGraphicFramePr>
          <p:nvPr>
            <p:extLst>
              <p:ext uri="{D42A27DB-BD31-4B8C-83A1-F6EECF244321}">
                <p14:modId xmlns:p14="http://schemas.microsoft.com/office/powerpoint/2010/main" val="2890374255"/>
              </p:ext>
            </p:extLst>
          </p:nvPr>
        </p:nvGraphicFramePr>
        <p:xfrm>
          <a:off x="488628" y="3161436"/>
          <a:ext cx="4529015" cy="395980"/>
        </p:xfrm>
        <a:graphic>
          <a:graphicData uri="http://schemas.openxmlformats.org/presentationml/2006/ole">
            <mc:AlternateContent xmlns:mc="http://schemas.openxmlformats.org/markup-compatibility/2006">
              <mc:Choice xmlns:v="urn:schemas-microsoft-com:vml" Requires="v">
                <p:oleObj spid="_x0000_s28860" name="Equation" r:id="rId7" imgW="2323800" imgH="203040" progId="Equation.DSMT4">
                  <p:embed/>
                </p:oleObj>
              </mc:Choice>
              <mc:Fallback>
                <p:oleObj name="Equation" r:id="rId7" imgW="2323800" imgH="203040" progId="Equation.DSMT4">
                  <p:embed/>
                  <p:pic>
                    <p:nvPicPr>
                      <p:cNvPr id="0" name=""/>
                      <p:cNvPicPr/>
                      <p:nvPr/>
                    </p:nvPicPr>
                    <p:blipFill>
                      <a:blip r:embed="rId8"/>
                      <a:stretch>
                        <a:fillRect/>
                      </a:stretch>
                    </p:blipFill>
                    <p:spPr>
                      <a:xfrm>
                        <a:off x="488628" y="3161436"/>
                        <a:ext cx="4529015" cy="395980"/>
                      </a:xfrm>
                      <a:prstGeom prst="rect">
                        <a:avLst/>
                      </a:prstGeom>
                    </p:spPr>
                  </p:pic>
                </p:oleObj>
              </mc:Fallback>
            </mc:AlternateContent>
          </a:graphicData>
        </a:graphic>
      </p:graphicFrame>
      <p:sp>
        <p:nvSpPr>
          <p:cNvPr id="5" name="Content Placeholder 4"/>
          <p:cNvSpPr>
            <a:spLocks noGrp="1"/>
          </p:cNvSpPr>
          <p:nvPr>
            <p:ph sz="quarter" idx="14"/>
          </p:nvPr>
        </p:nvSpPr>
        <p:spPr>
          <a:xfrm>
            <a:off x="5037592" y="3063664"/>
            <a:ext cx="3758539" cy="426286"/>
          </a:xfrm>
        </p:spPr>
        <p:txBody>
          <a:bodyPr/>
          <a:lstStyle/>
          <a:p>
            <a:pPr marL="0" indent="0">
              <a:buNone/>
            </a:pPr>
            <a:r>
              <a:rPr lang="en-US" sz="2400" dirty="0">
                <a:latin typeface="+mn-lt"/>
              </a:rPr>
              <a:t>The loop-continuation </a:t>
            </a:r>
            <a:r>
              <a:rPr lang="en-US" sz="2400" dirty="0" smtClean="0">
                <a:latin typeface="+mn-lt"/>
              </a:rPr>
              <a:t>test</a:t>
            </a:r>
            <a:endParaRPr lang="en-US" sz="2400" dirty="0">
              <a:latin typeface="+mn-lt"/>
            </a:endParaRPr>
          </a:p>
        </p:txBody>
      </p:sp>
      <p:graphicFrame>
        <p:nvGraphicFramePr>
          <p:cNvPr id="12" name="Object 11" descr="Counter exclamation point equals 10"/>
          <p:cNvGraphicFramePr>
            <a:graphicFrameLocks noChangeAspect="1"/>
          </p:cNvGraphicFramePr>
          <p:nvPr>
            <p:extLst>
              <p:ext uri="{D42A27DB-BD31-4B8C-83A1-F6EECF244321}">
                <p14:modId xmlns:p14="http://schemas.microsoft.com/office/powerpoint/2010/main" val="1727618786"/>
              </p:ext>
            </p:extLst>
          </p:nvPr>
        </p:nvGraphicFramePr>
        <p:xfrm>
          <a:off x="498495" y="3514173"/>
          <a:ext cx="2004646" cy="346482"/>
        </p:xfrm>
        <a:graphic>
          <a:graphicData uri="http://schemas.openxmlformats.org/presentationml/2006/ole">
            <mc:AlternateContent xmlns:mc="http://schemas.openxmlformats.org/markup-compatibility/2006">
              <mc:Choice xmlns:v="urn:schemas-microsoft-com:vml" Requires="v">
                <p:oleObj spid="_x0000_s28861" name="Equation" r:id="rId9" imgW="1028520" imgH="177480" progId="Equation.DSMT4">
                  <p:embed/>
                </p:oleObj>
              </mc:Choice>
              <mc:Fallback>
                <p:oleObj name="Equation" r:id="rId9" imgW="1028520" imgH="177480" progId="Equation.DSMT4">
                  <p:embed/>
                  <p:pic>
                    <p:nvPicPr>
                      <p:cNvPr id="0" name=""/>
                      <p:cNvPicPr/>
                      <p:nvPr/>
                    </p:nvPicPr>
                    <p:blipFill>
                      <a:blip r:embed="rId10"/>
                      <a:stretch>
                        <a:fillRect/>
                      </a:stretch>
                    </p:blipFill>
                    <p:spPr>
                      <a:xfrm>
                        <a:off x="498495" y="3514173"/>
                        <a:ext cx="2004646" cy="346482"/>
                      </a:xfrm>
                      <a:prstGeom prst="rect">
                        <a:avLst/>
                      </a:prstGeom>
                    </p:spPr>
                  </p:pic>
                </p:oleObj>
              </mc:Fallback>
            </mc:AlternateContent>
          </a:graphicData>
        </a:graphic>
      </p:graphicFrame>
      <p:sp>
        <p:nvSpPr>
          <p:cNvPr id="6" name="Content Placeholder 5"/>
          <p:cNvSpPr>
            <a:spLocks noGrp="1"/>
          </p:cNvSpPr>
          <p:nvPr>
            <p:ph sz="quarter" idx="15"/>
          </p:nvPr>
        </p:nvSpPr>
        <p:spPr>
          <a:xfrm>
            <a:off x="457200" y="3400676"/>
            <a:ext cx="8229600" cy="1176134"/>
          </a:xfrm>
        </p:spPr>
        <p:txBody>
          <a:bodyPr/>
          <a:lstStyle/>
          <a:p>
            <a:pPr marL="0" indent="2049463">
              <a:buNone/>
            </a:pPr>
            <a:r>
              <a:rPr lang="en-US" sz="2400" dirty="0">
                <a:latin typeface="+mn-lt"/>
              </a:rPr>
              <a:t>never becomes false (resulting in an infinite loop) because </a:t>
            </a:r>
            <a:r>
              <a:rPr lang="en-US" sz="2400" dirty="0">
                <a:latin typeface="Consolas" panose="020B0609020204030204" pitchFamily="49" charset="0"/>
              </a:rPr>
              <a:t>counter</a:t>
            </a:r>
            <a:r>
              <a:rPr lang="en-US" sz="2400" b="1" dirty="0">
                <a:latin typeface="+mn-lt"/>
              </a:rPr>
              <a:t> </a:t>
            </a:r>
            <a:r>
              <a:rPr lang="en-US" sz="2400" dirty="0">
                <a:latin typeface="+mn-lt"/>
              </a:rPr>
              <a:t>increments by 2 after each iteration (and never becomes 10</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80247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6.5 App: Summing Even </a:t>
            </a:r>
            <a:r>
              <a:rPr lang="en-US" dirty="0" smtClean="0"/>
              <a:t>Integers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367589"/>
          </a:xfrm>
        </p:spPr>
        <p:txBody>
          <a:bodyPr/>
          <a:lstStyle/>
          <a:p>
            <a:r>
              <a:rPr lang="en-US" altLang="en-US" sz="2400" dirty="0">
                <a:latin typeface="+mn-lt"/>
              </a:rPr>
              <a:t>The app in </a:t>
            </a:r>
            <a:r>
              <a:rPr lang="en-US" altLang="en-US" sz="2400" dirty="0" smtClean="0">
                <a:latin typeface="+mn-lt"/>
              </a:rPr>
              <a:t>Figure </a:t>
            </a:r>
            <a:r>
              <a:rPr lang="en-US" altLang="en-US" sz="2400" dirty="0">
                <a:latin typeface="+mn-lt"/>
              </a:rPr>
              <a:t>6.5 uses a </a:t>
            </a:r>
            <a:r>
              <a:rPr lang="en-US" altLang="en-US" sz="2400" dirty="0">
                <a:latin typeface="Consolas" panose="020B0609020204030204" pitchFamily="49" charset="0"/>
              </a:rPr>
              <a:t>for</a:t>
            </a:r>
            <a:r>
              <a:rPr lang="en-US" altLang="en-US" sz="2400" b="1" dirty="0">
                <a:latin typeface="+mn-lt"/>
              </a:rPr>
              <a:t> </a:t>
            </a:r>
            <a:r>
              <a:rPr lang="en-US" altLang="en-US" sz="2400" dirty="0">
                <a:latin typeface="+mn-lt"/>
              </a:rPr>
              <a:t>statement to sum the even integers from 2 to 20 and store the result in an </a:t>
            </a:r>
            <a:r>
              <a:rPr lang="en-US" altLang="en-US" sz="2400" dirty="0">
                <a:latin typeface="Consolas" panose="020B0609020204030204" pitchFamily="49" charset="0"/>
              </a:rPr>
              <a:t>int</a:t>
            </a:r>
            <a:r>
              <a:rPr lang="en-US" altLang="en-US" sz="2400" b="1" dirty="0">
                <a:latin typeface="+mn-lt"/>
              </a:rPr>
              <a:t> </a:t>
            </a:r>
            <a:r>
              <a:rPr lang="en-US" altLang="en-US" sz="2400" dirty="0">
                <a:latin typeface="+mn-lt"/>
              </a:rPr>
              <a:t>variable called </a:t>
            </a:r>
            <a:r>
              <a:rPr lang="en-US" altLang="en-US" sz="2400" dirty="0" smtClean="0">
                <a:latin typeface="Consolas" panose="020B0609020204030204" pitchFamily="49" charset="0"/>
              </a:rPr>
              <a:t>total.</a:t>
            </a:r>
            <a:endParaRPr lang="en-US" sz="2400" dirty="0">
              <a:latin typeface="Consolas" panose="020B0609020204030204" pitchFamily="49" charset="0"/>
            </a:endParaRPr>
          </a:p>
        </p:txBody>
      </p:sp>
    </p:spTree>
    <p:extLst>
      <p:ext uri="{BB962C8B-B14F-4D97-AF65-F5344CB8AC3E}">
        <p14:creationId xmlns:p14="http://schemas.microsoft.com/office/powerpoint/2010/main" val="1828974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6.5 Summing Integers with the </a:t>
            </a:r>
            <a:r>
              <a:rPr lang="en-US" dirty="0">
                <a:latin typeface="Consolas" panose="020B0609020204030204" pitchFamily="49" charset="0"/>
              </a:rPr>
              <a:t>for</a:t>
            </a:r>
            <a:r>
              <a:rPr lang="en-US" dirty="0"/>
              <a:t> Statement</a:t>
            </a:r>
          </a:p>
        </p:txBody>
      </p:sp>
      <p:pic>
        <p:nvPicPr>
          <p:cNvPr id="4" name="Picture 3" descr="Program code. Line 1: forward slash, forward slash, fig period 6.5, colon, sum, period, c s. Line 2: forward slash, forward slash, summing integers with the for statement. Line 3: using system, semicolon. Line 4: blank. Line 5: class sum. Line 6: left brace. Line 7, indented once: static void main, left parenthesis, right parenthesis. Line 8, indented once: left brace. Line 9, indented twice: i n t, total = 0, semicolon, forward slash, forward slash, initialize total. Line 10: blank. Line 11, indented twice: forward slash, forward slash, total even integers from 2 through 20. Line 12, indented twice: for, left parenthesis, i n t, number = 2, semicolon, number left angle bracket = 20, semicolon, number + = 2, right parenthesis. Line 13, indented twice: left brace. Line 14, indented three times: total + = number, semicolon. Line 15, indented twice: right brace. Line 16: blank. Line 17, indented twice: console, period, write line, left parenthesis, dollar sign, open quotes, sum is, left brace, total, right brace, close quotes, right parenthesis, semicolon, forward slash, forward slash, display results. Line 18, indented once: right brace. Line 19: right brace. Program code. Line 1: sum is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97" y="1626871"/>
            <a:ext cx="7523606" cy="4566779"/>
          </a:xfrm>
          <a:prstGeom prst="rect">
            <a:avLst/>
          </a:prstGeom>
        </p:spPr>
      </p:pic>
    </p:spTree>
    <p:extLst>
      <p:ext uri="{BB962C8B-B14F-4D97-AF65-F5344CB8AC3E}">
        <p14:creationId xmlns:p14="http://schemas.microsoft.com/office/powerpoint/2010/main" val="983755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pt-BR" dirty="0"/>
              <a:t>Objectives </a:t>
            </a:r>
            <a:r>
              <a:rPr lang="pt-BR" sz="2000" b="0" dirty="0" smtClean="0"/>
              <a:t>(2 </a:t>
            </a:r>
            <a:r>
              <a:rPr lang="pt-BR" sz="2000" b="0" dirty="0"/>
              <a:t>of 2)</a:t>
            </a:r>
            <a:endParaRPr lang="en-US" dirty="0"/>
          </a:p>
        </p:txBody>
      </p:sp>
      <p:sp>
        <p:nvSpPr>
          <p:cNvPr id="3" name="Text Placeholder 2"/>
          <p:cNvSpPr>
            <a:spLocks noGrp="1"/>
          </p:cNvSpPr>
          <p:nvPr>
            <p:ph type="body" idx="1"/>
          </p:nvPr>
        </p:nvSpPr>
        <p:spPr>
          <a:xfrm>
            <a:off x="457200" y="1600200"/>
            <a:ext cx="8229600" cy="1414179"/>
          </a:xfrm>
        </p:spPr>
        <p:txBody>
          <a:bodyPr/>
          <a:lstStyle/>
          <a:p>
            <a:r>
              <a:rPr lang="en-US" sz="2400" dirty="0">
                <a:latin typeface="+mn-lt"/>
              </a:rPr>
              <a:t>Use the logical operators to form compound conditions in control statements</a:t>
            </a:r>
            <a:r>
              <a:rPr lang="en-US" sz="2400" dirty="0" smtClean="0">
                <a:latin typeface="+mn-lt"/>
              </a:rPr>
              <a:t>.</a:t>
            </a:r>
          </a:p>
          <a:p>
            <a:r>
              <a:rPr lang="en-US" sz="2400" dirty="0" smtClean="0">
                <a:latin typeface="+mn-lt"/>
              </a:rPr>
              <a:t>Understand </a:t>
            </a:r>
            <a:r>
              <a:rPr lang="en-US" sz="2400" dirty="0">
                <a:latin typeface="+mn-lt"/>
              </a:rPr>
              <a:t>short-circuit evaluation of the </a:t>
            </a:r>
            <a:r>
              <a:rPr lang="en-US" sz="2400" dirty="0" smtClean="0">
                <a:latin typeface="+mn-lt"/>
              </a:rPr>
              <a:t>conditional</a:t>
            </a:r>
          </a:p>
        </p:txBody>
      </p:sp>
      <p:graphicFrame>
        <p:nvGraphicFramePr>
          <p:cNvPr id="5" name="Object 4" descr="Ampersand ampersand and double pipe operators."/>
          <p:cNvGraphicFramePr>
            <a:graphicFrameLocks noChangeAspect="1"/>
          </p:cNvGraphicFramePr>
          <p:nvPr>
            <p:extLst>
              <p:ext uri="{D42A27DB-BD31-4B8C-83A1-F6EECF244321}">
                <p14:modId xmlns:p14="http://schemas.microsoft.com/office/powerpoint/2010/main" val="208555634"/>
              </p:ext>
            </p:extLst>
          </p:nvPr>
        </p:nvGraphicFramePr>
        <p:xfrm>
          <a:off x="841375" y="2952750"/>
          <a:ext cx="2870200" cy="495300"/>
        </p:xfrm>
        <a:graphic>
          <a:graphicData uri="http://schemas.openxmlformats.org/presentationml/2006/ole">
            <mc:AlternateContent xmlns:mc="http://schemas.openxmlformats.org/markup-compatibility/2006">
              <mc:Choice xmlns:v="urn:schemas-microsoft-com:vml" Requires="v">
                <p:oleObj spid="_x0000_s21807"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841375" y="2952750"/>
                        <a:ext cx="2870200" cy="495300"/>
                      </a:xfrm>
                      <a:prstGeom prst="rect">
                        <a:avLst/>
                      </a:prstGeom>
                    </p:spPr>
                  </p:pic>
                </p:oleObj>
              </mc:Fallback>
            </mc:AlternateContent>
          </a:graphicData>
        </a:graphic>
      </p:graphicFrame>
      <p:sp>
        <p:nvSpPr>
          <p:cNvPr id="4" name="Text Placeholder 3"/>
          <p:cNvSpPr>
            <a:spLocks noGrp="1"/>
          </p:cNvSpPr>
          <p:nvPr>
            <p:ph sz="quarter" idx="13"/>
          </p:nvPr>
        </p:nvSpPr>
        <p:spPr>
          <a:xfrm>
            <a:off x="457200" y="3450880"/>
            <a:ext cx="8239539" cy="1380362"/>
          </a:xfrm>
        </p:spPr>
        <p:txBody>
          <a:bodyPr/>
          <a:lstStyle/>
          <a:p>
            <a:r>
              <a:rPr lang="en-US" sz="2400" dirty="0">
                <a:latin typeface="+mn-lt"/>
              </a:rPr>
              <a:t>Understand the representational errors associated with using floating-point data types to hold monetary values.</a:t>
            </a:r>
          </a:p>
          <a:p>
            <a:r>
              <a:rPr lang="en-US" sz="2400" dirty="0">
                <a:latin typeface="+mn-lt"/>
              </a:rPr>
              <a:t>See a summary of structured programming </a:t>
            </a:r>
            <a:r>
              <a:rPr lang="en-US" sz="2400" dirty="0" smtClean="0">
                <a:latin typeface="+mn-lt"/>
              </a:rPr>
              <a:t>and</a:t>
            </a:r>
            <a:endParaRPr lang="en-US" sz="2400" dirty="0">
              <a:latin typeface="+mn-lt"/>
            </a:endParaRPr>
          </a:p>
        </p:txBody>
      </p:sp>
      <p:graphicFrame>
        <p:nvGraphicFramePr>
          <p:cNvPr id="6" name="Object 5" descr="C sharp's"/>
          <p:cNvGraphicFramePr>
            <a:graphicFrameLocks noChangeAspect="1"/>
          </p:cNvGraphicFramePr>
          <p:nvPr>
            <p:extLst>
              <p:ext uri="{D42A27DB-BD31-4B8C-83A1-F6EECF244321}">
                <p14:modId xmlns:p14="http://schemas.microsoft.com/office/powerpoint/2010/main" val="3109703273"/>
              </p:ext>
            </p:extLst>
          </p:nvPr>
        </p:nvGraphicFramePr>
        <p:xfrm>
          <a:off x="7258602" y="4479376"/>
          <a:ext cx="669925" cy="346075"/>
        </p:xfrm>
        <a:graphic>
          <a:graphicData uri="http://schemas.openxmlformats.org/presentationml/2006/ole">
            <mc:AlternateContent xmlns:mc="http://schemas.openxmlformats.org/markup-compatibility/2006">
              <mc:Choice xmlns:v="urn:schemas-microsoft-com:vml" Requires="v">
                <p:oleObj spid="_x0000_s21808" name="Equation" r:id="rId5" imgW="342720" imgH="177480" progId="Equation.DSMT4">
                  <p:embed/>
                </p:oleObj>
              </mc:Choice>
              <mc:Fallback>
                <p:oleObj name="Equation" r:id="rId5" imgW="342720" imgH="177480" progId="Equation.DSMT4">
                  <p:embed/>
                  <p:pic>
                    <p:nvPicPr>
                      <p:cNvPr id="7" name="Object 6"/>
                      <p:cNvPicPr/>
                      <p:nvPr/>
                    </p:nvPicPr>
                    <p:blipFill>
                      <a:blip r:embed="rId6"/>
                      <a:stretch>
                        <a:fillRect/>
                      </a:stretch>
                    </p:blipFill>
                    <p:spPr>
                      <a:xfrm>
                        <a:off x="7258602" y="4479376"/>
                        <a:ext cx="669925" cy="346075"/>
                      </a:xfrm>
                      <a:prstGeom prst="rect">
                        <a:avLst/>
                      </a:prstGeom>
                    </p:spPr>
                  </p:pic>
                </p:oleObj>
              </mc:Fallback>
            </mc:AlternateContent>
          </a:graphicData>
        </a:graphic>
      </p:graphicFrame>
      <p:sp>
        <p:nvSpPr>
          <p:cNvPr id="7" name="Content Placeholder 6"/>
          <p:cNvSpPr>
            <a:spLocks noGrp="1"/>
          </p:cNvSpPr>
          <p:nvPr>
            <p:ph sz="quarter" idx="14"/>
          </p:nvPr>
        </p:nvSpPr>
        <p:spPr>
          <a:xfrm>
            <a:off x="725558" y="4753319"/>
            <a:ext cx="2743200" cy="514423"/>
          </a:xfrm>
        </p:spPr>
        <p:txBody>
          <a:bodyPr/>
          <a:lstStyle/>
          <a:p>
            <a:pPr marL="432" indent="0">
              <a:buNone/>
            </a:pPr>
            <a:r>
              <a:rPr lang="en-US" sz="2400" dirty="0">
                <a:latin typeface="+mn-lt"/>
              </a:rPr>
              <a:t>control </a:t>
            </a:r>
            <a:r>
              <a:rPr lang="en-US" sz="2400" dirty="0" smtClean="0">
                <a:latin typeface="+mn-lt"/>
              </a:rPr>
              <a:t>statements</a:t>
            </a:r>
            <a:endParaRPr lang="en-US" sz="2400" dirty="0">
              <a:latin typeface="+mn-lt"/>
            </a:endParaRPr>
          </a:p>
        </p:txBody>
      </p:sp>
    </p:spTree>
    <p:extLst>
      <p:ext uri="{BB962C8B-B14F-4D97-AF65-F5344CB8AC3E}">
        <p14:creationId xmlns:p14="http://schemas.microsoft.com/office/powerpoint/2010/main" val="2968662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6.5 App: Summing Even </a:t>
            </a:r>
            <a:r>
              <a:rPr lang="en-US" dirty="0" smtClean="0"/>
              <a:t>Integers </a:t>
            </a:r>
            <a:r>
              <a:rPr lang="en-US" sz="2000" b="0" dirty="0" smtClean="0"/>
              <a:t>(2 of 2)</a:t>
            </a:r>
            <a:endParaRPr lang="en-US" sz="2000" b="0" dirty="0"/>
          </a:p>
        </p:txBody>
      </p:sp>
      <p:sp>
        <p:nvSpPr>
          <p:cNvPr id="3" name="Text Placeholder 2"/>
          <p:cNvSpPr>
            <a:spLocks noGrp="1"/>
          </p:cNvSpPr>
          <p:nvPr>
            <p:ph type="body" idx="1"/>
          </p:nvPr>
        </p:nvSpPr>
        <p:spPr>
          <a:xfrm>
            <a:off x="457200" y="1600201"/>
            <a:ext cx="8229600" cy="3747054"/>
          </a:xfrm>
        </p:spPr>
        <p:txBody>
          <a:bodyPr/>
          <a:lstStyle/>
          <a:p>
            <a:pPr eaLnBrk="1" hangingPunct="1">
              <a:tabLst>
                <a:tab pos="617538" algn="l"/>
              </a:tabLst>
            </a:pPr>
            <a:r>
              <a:rPr lang="en-US" altLang="en-US" sz="2400" dirty="0" smtClean="0">
                <a:latin typeface="+mn-lt"/>
              </a:rPr>
              <a:t>The </a:t>
            </a:r>
            <a:r>
              <a:rPr lang="en-US" altLang="en-US" sz="2400" b="1" dirty="0" smtClean="0">
                <a:latin typeface="+mn-lt"/>
              </a:rPr>
              <a:t>initialization</a:t>
            </a:r>
            <a:r>
              <a:rPr lang="en-US" altLang="en-US" sz="2400" dirty="0" smtClean="0">
                <a:latin typeface="+mn-lt"/>
              </a:rPr>
              <a:t> and </a:t>
            </a:r>
            <a:r>
              <a:rPr lang="en-US" altLang="en-US" sz="2400" b="1" dirty="0" smtClean="0">
                <a:latin typeface="+mn-lt"/>
              </a:rPr>
              <a:t>increment </a:t>
            </a:r>
            <a:r>
              <a:rPr lang="en-US" altLang="en-US" sz="2400" dirty="0" smtClean="0">
                <a:latin typeface="+mn-lt"/>
              </a:rPr>
              <a:t>expressions can be </a:t>
            </a:r>
            <a:r>
              <a:rPr lang="en-US" altLang="en-US" sz="2400" b="1" dirty="0" smtClean="0">
                <a:latin typeface="+mn-lt"/>
              </a:rPr>
              <a:t>comma-separated lists </a:t>
            </a:r>
            <a:r>
              <a:rPr lang="en-US" altLang="en-US" sz="2400" dirty="0" smtClean="0">
                <a:latin typeface="+mn-lt"/>
              </a:rPr>
              <a:t>that enable you to use multiple initialization expressions or multiple increment expressions</a:t>
            </a:r>
            <a:r>
              <a:rPr lang="en-US" altLang="en-US" sz="2400" dirty="0" smtClean="0">
                <a:latin typeface="+mn-lt"/>
                <a:cs typeface="Times New Roman" panose="02020603050405020304" pitchFamily="18" charset="0"/>
              </a:rPr>
              <a:t>.</a:t>
            </a:r>
          </a:p>
          <a:p>
            <a:pPr>
              <a:tabLst>
                <a:tab pos="617538" algn="l"/>
              </a:tabLst>
            </a:pPr>
            <a:r>
              <a:rPr lang="en-US" sz="2400" dirty="0" smtClean="0">
                <a:latin typeface="+mn-lt"/>
              </a:rPr>
              <a:t>For example, although this is discouraged, you could merge the for’s body statement (line 14) into the increment portion of the for header by using a comma as follows:</a:t>
            </a:r>
          </a:p>
          <a:p>
            <a:pPr lvl="1">
              <a:tabLst>
                <a:tab pos="617538" algn="l"/>
              </a:tabLst>
            </a:pPr>
            <a:r>
              <a:rPr lang="en-US" sz="2400" b="1" dirty="0" smtClean="0">
                <a:solidFill>
                  <a:srgbClr val="0000FF"/>
                </a:solidFill>
                <a:latin typeface="+mn-lt"/>
              </a:rPr>
              <a:t> </a:t>
            </a:r>
            <a:endParaRPr lang="en-US" sz="2400" b="1" dirty="0">
              <a:solidFill>
                <a:srgbClr val="0000FF"/>
              </a:solidFill>
              <a:latin typeface="+mn-lt"/>
            </a:endParaRPr>
          </a:p>
        </p:txBody>
      </p:sp>
      <p:pic>
        <p:nvPicPr>
          <p:cNvPr id="6" name="Picture 5" descr="A statement in code reads, total plus equals number comma number plus equals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54" y="4947238"/>
            <a:ext cx="5139951" cy="287884"/>
          </a:xfrm>
          <a:prstGeom prst="rect">
            <a:avLst/>
          </a:prstGeom>
        </p:spPr>
      </p:pic>
    </p:spTree>
    <p:extLst>
      <p:ext uri="{BB962C8B-B14F-4D97-AF65-F5344CB8AC3E}">
        <p14:creationId xmlns:p14="http://schemas.microsoft.com/office/powerpoint/2010/main" val="2295742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6.6 App: Compound-Interest Calculations</a:t>
            </a:r>
          </a:p>
        </p:txBody>
      </p:sp>
      <p:sp>
        <p:nvSpPr>
          <p:cNvPr id="3" name="Text Placeholder 2"/>
          <p:cNvSpPr>
            <a:spLocks noGrp="1"/>
          </p:cNvSpPr>
          <p:nvPr>
            <p:ph type="body" idx="1"/>
          </p:nvPr>
        </p:nvSpPr>
        <p:spPr>
          <a:xfrm>
            <a:off x="457200" y="1600201"/>
            <a:ext cx="8229600" cy="1573694"/>
          </a:xfrm>
        </p:spPr>
        <p:txBody>
          <a:bodyPr/>
          <a:lstStyle/>
          <a:p>
            <a:pPr>
              <a:tabLst>
                <a:tab pos="225425" algn="l"/>
                <a:tab pos="688975" algn="l"/>
              </a:tabLst>
              <a:defRPr/>
            </a:pPr>
            <a:r>
              <a:rPr lang="en-US" sz="2400" dirty="0">
                <a:latin typeface="+mn-lt"/>
                <a:ea typeface="Times New Roman" pitchFamily="18" charset="0"/>
                <a:cs typeface="AGaramond" pitchFamily="50" charset="0"/>
              </a:rPr>
              <a:t>A person invests $1,000 in a savings account yielding 5% interest, compounded yearly. Calculate and display the amount of money in the account at the end of each year for 10 years</a:t>
            </a:r>
            <a:r>
              <a:rPr lang="en-US" sz="2400" dirty="0" smtClean="0">
                <a:latin typeface="+mn-lt"/>
                <a:ea typeface="Times New Roman" pitchFamily="18" charset="0"/>
                <a:cs typeface="AGaramond" pitchFamily="50" charset="0"/>
              </a:rPr>
              <a:t>.</a:t>
            </a:r>
            <a:endParaRPr lang="en-US" sz="2400" dirty="0">
              <a:latin typeface="+mn-lt"/>
            </a:endParaRPr>
          </a:p>
        </p:txBody>
      </p:sp>
      <p:graphicFrame>
        <p:nvGraphicFramePr>
          <p:cNvPr id="4" name="Object 3" descr="A equals p left parenthesis 1 + r right parenthesis to the n power."/>
          <p:cNvGraphicFramePr>
            <a:graphicFrameLocks noChangeAspect="1"/>
          </p:cNvGraphicFramePr>
          <p:nvPr>
            <p:extLst>
              <p:ext uri="{D42A27DB-BD31-4B8C-83A1-F6EECF244321}">
                <p14:modId xmlns:p14="http://schemas.microsoft.com/office/powerpoint/2010/main" val="4207784321"/>
              </p:ext>
            </p:extLst>
          </p:nvPr>
        </p:nvGraphicFramePr>
        <p:xfrm>
          <a:off x="1148055" y="3241148"/>
          <a:ext cx="1619915" cy="494974"/>
        </p:xfrm>
        <a:graphic>
          <a:graphicData uri="http://schemas.openxmlformats.org/presentationml/2006/ole">
            <mc:AlternateContent xmlns:mc="http://schemas.openxmlformats.org/markup-compatibility/2006">
              <mc:Choice xmlns:v="urn:schemas-microsoft-com:vml" Requires="v">
                <p:oleObj spid="_x0000_s7454" name="Equation" r:id="rId3" imgW="914400" imgH="279360" progId="Equation.DSMT4">
                  <p:embed/>
                </p:oleObj>
              </mc:Choice>
              <mc:Fallback>
                <p:oleObj name="Equation" r:id="rId3" imgW="914400" imgH="279360" progId="Equation.DSMT4">
                  <p:embed/>
                  <p:pic>
                    <p:nvPicPr>
                      <p:cNvPr id="0" name=""/>
                      <p:cNvPicPr/>
                      <p:nvPr/>
                    </p:nvPicPr>
                    <p:blipFill>
                      <a:blip r:embed="rId4"/>
                      <a:stretch>
                        <a:fillRect/>
                      </a:stretch>
                    </p:blipFill>
                    <p:spPr>
                      <a:xfrm>
                        <a:off x="1148055" y="3241148"/>
                        <a:ext cx="1619915" cy="494974"/>
                      </a:xfrm>
                      <a:prstGeom prst="rect">
                        <a:avLst/>
                      </a:prstGeom>
                    </p:spPr>
                  </p:pic>
                </p:oleObj>
              </mc:Fallback>
            </mc:AlternateContent>
          </a:graphicData>
        </a:graphic>
      </p:graphicFrame>
      <p:sp>
        <p:nvSpPr>
          <p:cNvPr id="5" name="Text Placeholder 4"/>
          <p:cNvSpPr>
            <a:spLocks noGrp="1"/>
          </p:cNvSpPr>
          <p:nvPr>
            <p:ph type="body" idx="2"/>
          </p:nvPr>
        </p:nvSpPr>
        <p:spPr>
          <a:xfrm>
            <a:off x="457200" y="3736122"/>
            <a:ext cx="8229600" cy="2505652"/>
          </a:xfrm>
        </p:spPr>
        <p:txBody>
          <a:bodyPr/>
          <a:lstStyle/>
          <a:p>
            <a:pPr marL="625475" indent="0" eaLnBrk="1" hangingPunct="1">
              <a:buNone/>
              <a:tabLst>
                <a:tab pos="225425" algn="l"/>
                <a:tab pos="688975" algn="l"/>
              </a:tabLst>
              <a:defRPr/>
            </a:pPr>
            <a:r>
              <a:rPr lang="en-US" sz="2400" i="1" dirty="0" smtClean="0">
                <a:latin typeface="+mn-lt"/>
                <a:ea typeface="Times New Roman" pitchFamily="18" charset="0"/>
                <a:cs typeface="AGaramond" pitchFamily="50" charset="0"/>
              </a:rPr>
              <a:t>p</a:t>
            </a:r>
            <a:r>
              <a:rPr lang="en-US" sz="2400" dirty="0" smtClean="0">
                <a:latin typeface="+mn-lt"/>
                <a:ea typeface="Times New Roman" pitchFamily="18" charset="0"/>
                <a:cs typeface="AGaramond" pitchFamily="50" charset="0"/>
              </a:rPr>
              <a:t> </a:t>
            </a:r>
            <a:r>
              <a:rPr lang="en-US" sz="2400" dirty="0">
                <a:latin typeface="+mn-lt"/>
                <a:ea typeface="Times New Roman" pitchFamily="18" charset="0"/>
                <a:cs typeface="AGaramond" pitchFamily="50" charset="0"/>
              </a:rPr>
              <a:t>is the original amount invested (i.e., the principal)</a:t>
            </a:r>
            <a:br>
              <a:rPr lang="en-US" sz="2400" dirty="0">
                <a:latin typeface="+mn-lt"/>
                <a:ea typeface="Times New Roman" pitchFamily="18" charset="0"/>
                <a:cs typeface="AGaramond" pitchFamily="50" charset="0"/>
              </a:rPr>
            </a:br>
            <a:r>
              <a:rPr lang="en-US" sz="2400" i="1" dirty="0" smtClean="0">
                <a:latin typeface="+mn-lt"/>
                <a:ea typeface="Times New Roman" pitchFamily="18" charset="0"/>
                <a:cs typeface="AGaramond" pitchFamily="50" charset="0"/>
              </a:rPr>
              <a:t>r</a:t>
            </a:r>
            <a:r>
              <a:rPr lang="en-US" sz="2400" dirty="0" smtClean="0">
                <a:latin typeface="+mn-lt"/>
                <a:ea typeface="Times New Roman" pitchFamily="18" charset="0"/>
                <a:cs typeface="AGaramond" pitchFamily="50" charset="0"/>
              </a:rPr>
              <a:t> </a:t>
            </a:r>
            <a:r>
              <a:rPr lang="en-US" sz="2400" dirty="0">
                <a:latin typeface="+mn-lt"/>
                <a:ea typeface="Times New Roman" pitchFamily="18" charset="0"/>
                <a:cs typeface="AGaramond" pitchFamily="50" charset="0"/>
              </a:rPr>
              <a:t>is the annual interest rate (use 0.05 for 5%)</a:t>
            </a:r>
            <a:br>
              <a:rPr lang="en-US" sz="2400" dirty="0">
                <a:latin typeface="+mn-lt"/>
                <a:ea typeface="Times New Roman" pitchFamily="18" charset="0"/>
                <a:cs typeface="AGaramond" pitchFamily="50" charset="0"/>
              </a:rPr>
            </a:br>
            <a:r>
              <a:rPr lang="en-US" sz="2400" i="1" dirty="0" smtClean="0">
                <a:latin typeface="+mn-lt"/>
                <a:ea typeface="Times New Roman" pitchFamily="18" charset="0"/>
                <a:cs typeface="AGaramond" pitchFamily="50" charset="0"/>
              </a:rPr>
              <a:t>n</a:t>
            </a:r>
            <a:r>
              <a:rPr lang="en-US" sz="2400" dirty="0" smtClean="0">
                <a:latin typeface="+mn-lt"/>
                <a:ea typeface="Times New Roman" pitchFamily="18" charset="0"/>
                <a:cs typeface="AGaramond" pitchFamily="50" charset="0"/>
              </a:rPr>
              <a:t> </a:t>
            </a:r>
            <a:r>
              <a:rPr lang="en-US" sz="2400" dirty="0">
                <a:latin typeface="+mn-lt"/>
                <a:ea typeface="Times New Roman" pitchFamily="18" charset="0"/>
                <a:cs typeface="AGaramond" pitchFamily="50" charset="0"/>
              </a:rPr>
              <a:t>is the number of years</a:t>
            </a:r>
            <a:br>
              <a:rPr lang="en-US" sz="2400" dirty="0">
                <a:latin typeface="+mn-lt"/>
                <a:ea typeface="Times New Roman" pitchFamily="18" charset="0"/>
                <a:cs typeface="AGaramond" pitchFamily="50" charset="0"/>
              </a:rPr>
            </a:br>
            <a:r>
              <a:rPr lang="en-US" sz="2400" i="1" dirty="0" smtClean="0">
                <a:latin typeface="+mn-lt"/>
                <a:ea typeface="Times New Roman" pitchFamily="18" charset="0"/>
                <a:cs typeface="AGaramond" pitchFamily="50" charset="0"/>
              </a:rPr>
              <a:t>a</a:t>
            </a:r>
            <a:r>
              <a:rPr lang="en-US" sz="2400" dirty="0" smtClean="0">
                <a:latin typeface="+mn-lt"/>
                <a:ea typeface="Times New Roman" pitchFamily="18" charset="0"/>
                <a:cs typeface="AGaramond" pitchFamily="50" charset="0"/>
              </a:rPr>
              <a:t> </a:t>
            </a:r>
            <a:r>
              <a:rPr lang="en-US" sz="2400" dirty="0">
                <a:latin typeface="+mn-lt"/>
                <a:ea typeface="Times New Roman" pitchFamily="18" charset="0"/>
                <a:cs typeface="AGaramond" pitchFamily="50" charset="0"/>
              </a:rPr>
              <a:t>is the amount on deposit at the end of the </a:t>
            </a:r>
            <a:r>
              <a:rPr lang="en-US" sz="2400" i="1" dirty="0">
                <a:latin typeface="+mn-lt"/>
                <a:ea typeface="Times New Roman" pitchFamily="18" charset="0"/>
                <a:cs typeface="AGaramond" pitchFamily="50" charset="0"/>
              </a:rPr>
              <a:t>n</a:t>
            </a:r>
            <a:r>
              <a:rPr lang="en-US" sz="2400" dirty="0">
                <a:latin typeface="+mn-lt"/>
                <a:ea typeface="Times New Roman" pitchFamily="18" charset="0"/>
                <a:cs typeface="AGaramond" pitchFamily="50" charset="0"/>
              </a:rPr>
              <a:t>th year.</a:t>
            </a:r>
          </a:p>
          <a:p>
            <a:pPr marL="0" indent="0" eaLnBrk="1" hangingPunct="1">
              <a:buNone/>
              <a:tabLst>
                <a:tab pos="225425" algn="l"/>
                <a:tab pos="688975" algn="l"/>
              </a:tabLst>
              <a:defRPr/>
            </a:pPr>
            <a:r>
              <a:rPr lang="en-US" sz="2400" dirty="0">
                <a:latin typeface="+mn-lt"/>
                <a:ea typeface="Times New Roman" pitchFamily="18" charset="0"/>
                <a:cs typeface="AGaramond" pitchFamily="50" charset="0"/>
              </a:rPr>
              <a:t>Figure 6.6 uses a loop that performs the calculation for each of the 10 years the money remains on deposit</a:t>
            </a:r>
            <a:r>
              <a:rPr lang="en-US" sz="2400" dirty="0" smtClean="0">
                <a:latin typeface="+mn-lt"/>
                <a:ea typeface="Times New Roman" pitchFamily="18" charset="0"/>
                <a:cs typeface="AGaramond" pitchFamily="50" charset="0"/>
              </a:rPr>
              <a:t>.</a:t>
            </a:r>
            <a:endParaRPr lang="en-US" sz="2400" dirty="0">
              <a:latin typeface="+mn-lt"/>
            </a:endParaRPr>
          </a:p>
        </p:txBody>
      </p:sp>
    </p:spTree>
    <p:extLst>
      <p:ext uri="{BB962C8B-B14F-4D97-AF65-F5344CB8AC3E}">
        <p14:creationId xmlns:p14="http://schemas.microsoft.com/office/powerpoint/2010/main" val="2597686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6.6 Compound-Interest Calculations with </a:t>
            </a:r>
            <a:r>
              <a:rPr lang="en-US" dirty="0" smtClean="0">
                <a:latin typeface="Consolas" panose="020B0609020204030204" pitchFamily="49" charset="0"/>
              </a:rPr>
              <a:t>for</a:t>
            </a:r>
            <a:r>
              <a:rPr lang="en-US" dirty="0" smtClean="0"/>
              <a:t> </a:t>
            </a:r>
            <a:r>
              <a:rPr lang="en-US" sz="2000" b="0" dirty="0" smtClean="0"/>
              <a:t>(1 of 3)</a:t>
            </a:r>
            <a:endParaRPr lang="en-US" sz="2000" dirty="0"/>
          </a:p>
        </p:txBody>
      </p:sp>
      <p:pic>
        <p:nvPicPr>
          <p:cNvPr id="4" name="Picture 3" descr="Program code. Line 1: forward slash, forward slash, fig period 6.6, colon, interest, period, c s s. Line 2: forward slash, forward slash, compound-interest calculations with for. Line 3: using system, semicolon. Line 4: blank. Line 5: class interest. Line 6: left brace. Line 7, indented once: static void main, left parenthesis, right parenthesis. Line 8, indented once: left brace. Line 9, indented twice: decimal principal = 1000, semicolon, forward slash, forward slash, initial amount before interest. Line 10, indented twice: double rate = 0.05, semicolon, forward slash, forward slash, interest rate. Line 11: blank. Line 12, indented twice: forward slash, forward slash, display headers. Line 13, indented twice: console, period, write line, left parenthesis, open quotes, year amount on deposit, close quotes, right parenthesis, semicolon.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29" y="1873747"/>
            <a:ext cx="7949542" cy="3142590"/>
          </a:xfrm>
          <a:prstGeom prst="rect">
            <a:avLst/>
          </a:prstGeom>
        </p:spPr>
      </p:pic>
    </p:spTree>
    <p:extLst>
      <p:ext uri="{BB962C8B-B14F-4D97-AF65-F5344CB8AC3E}">
        <p14:creationId xmlns:p14="http://schemas.microsoft.com/office/powerpoint/2010/main" val="3879031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6.6 Compound-Interest Calculations with </a:t>
            </a:r>
            <a:r>
              <a:rPr lang="en-US" dirty="0" smtClean="0">
                <a:latin typeface="Consolas" panose="020B0609020204030204" pitchFamily="49" charset="0"/>
              </a:rPr>
              <a:t>for</a:t>
            </a:r>
            <a:r>
              <a:rPr lang="en-US" dirty="0" smtClean="0"/>
              <a:t> </a:t>
            </a:r>
            <a:r>
              <a:rPr lang="en-US" sz="2000" b="0" dirty="0" smtClean="0"/>
              <a:t>(2 </a:t>
            </a:r>
            <a:r>
              <a:rPr lang="en-US" sz="2000" b="0" dirty="0"/>
              <a:t>of 3)</a:t>
            </a:r>
            <a:endParaRPr lang="en-US" dirty="0"/>
          </a:p>
        </p:txBody>
      </p:sp>
      <p:pic>
        <p:nvPicPr>
          <p:cNvPr id="4" name="Picture 3" descr="Line 15, indented twice: forward slash, forward slash, calculate amount on deposit for each of ten years. Line 16, indented twice: for, left parenthesis, i n t, year = 1, semicolon, year, left angle bracket = 10, semicolon, + + year, right parenthesis. Program code. Line 17, indented twice: left brace. Line 18, indented three times: forward slash, forward slash, calculate new amount for specified year. Line 19, indented three times: decimal amount = principal, asterisk. Line 20, indented four times: left parenthesis, left parenthesis, decimal, right parenthesis, math, period, p o w, left parenthesis, 1.0 + rate, comma, year, right parenthesis, right parenthesis, semicolon. Line 21: blank. Line 22, indented three times: forward slash, forward slash, display the year and the amount. Line 23, indented three times: console, period, write line, left parenthesis, dollar sign, open quotes, left brace, year, comma, 4, right brace, left brace, amount, comma, 20, colon, c, right brace, close quotes, right parenthesis, semicolon. Line 24, indented twice: right brace. Line 25, indented once: right brace. Line 2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8" y="1765286"/>
            <a:ext cx="7896325" cy="2919649"/>
          </a:xfrm>
          <a:prstGeom prst="rect">
            <a:avLst/>
          </a:prstGeom>
        </p:spPr>
      </p:pic>
    </p:spTree>
    <p:extLst>
      <p:ext uri="{BB962C8B-B14F-4D97-AF65-F5344CB8AC3E}">
        <p14:creationId xmlns:p14="http://schemas.microsoft.com/office/powerpoint/2010/main" val="3623150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6.6 Compound-Interest Calculations with </a:t>
            </a:r>
            <a:r>
              <a:rPr lang="en-US" dirty="0" smtClean="0">
                <a:latin typeface="Consolas" panose="020B0609020204030204" pitchFamily="49" charset="0"/>
              </a:rPr>
              <a:t>for</a:t>
            </a:r>
            <a:r>
              <a:rPr lang="en-US" dirty="0" smtClean="0"/>
              <a:t> </a:t>
            </a:r>
            <a:r>
              <a:rPr lang="en-US" sz="2000" b="0" dirty="0" smtClean="0"/>
              <a:t>(3 </a:t>
            </a:r>
            <a:r>
              <a:rPr lang="en-US" sz="2000" b="0" dirty="0"/>
              <a:t>of 3)</a:t>
            </a:r>
            <a:endParaRPr lang="en-US" dirty="0"/>
          </a:p>
        </p:txBody>
      </p:sp>
      <p:pic>
        <p:nvPicPr>
          <p:cNvPr id="4" name="Picture 3" descr="A table. The table shows the year and amount on deposit. The entries are as follows. Year: 1, amount on deposit: $1,050.00. Year: 2, amount on deposit: $1,102.50. Year: 3, amount on deposit: $1,157.63. Year: 4, amount on deposit: $1,215.51. Year: 5, amount on deposit: $1,276.28. Year: 6, amount on deposit: $1,340.10. Year: 7, amount on deposit: $1,407.10. Year: 8, amount on deposit: $1,477.46. Year: 9, amount on deposit: $1,551.33. Year: 10, amount on deposit: $1,628.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44" y="1844639"/>
            <a:ext cx="7857313" cy="2490296"/>
          </a:xfrm>
          <a:prstGeom prst="rect">
            <a:avLst/>
          </a:prstGeom>
        </p:spPr>
      </p:pic>
    </p:spTree>
    <p:extLst>
      <p:ext uri="{BB962C8B-B14F-4D97-AF65-F5344CB8AC3E}">
        <p14:creationId xmlns:p14="http://schemas.microsoft.com/office/powerpoint/2010/main" val="3477744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6.6.1 Performing the Interest Calculations with Math Method </a:t>
            </a:r>
            <a:r>
              <a:rPr lang="en-US" dirty="0" smtClean="0">
                <a:latin typeface="Consolas" panose="020B0609020204030204" pitchFamily="49" charset="0"/>
                <a:cs typeface="Times New Roman" panose="02020603050405020304" pitchFamily="18" charset="0"/>
              </a:rPr>
              <a:t>pow</a:t>
            </a:r>
            <a:endParaRPr lang="en-US"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2507758"/>
          </a:xfrm>
        </p:spPr>
        <p:txBody>
          <a:bodyPr/>
          <a:lstStyle/>
          <a:p>
            <a:pPr eaLnBrk="1" hangingPunct="1"/>
            <a:r>
              <a:rPr lang="en-US" altLang="en-US" sz="2400" dirty="0">
                <a:latin typeface="+mn-lt"/>
                <a:cs typeface="Times New Roman" panose="02020603050405020304" pitchFamily="18" charset="0"/>
              </a:rPr>
              <a:t>Many classes provide </a:t>
            </a:r>
            <a:r>
              <a:rPr lang="en-US" altLang="en-US" sz="2400" b="1" dirty="0">
                <a:solidFill>
                  <a:schemeClr val="tx1"/>
                </a:solidFill>
                <a:latin typeface="+mn-lt"/>
                <a:cs typeface="Times New Roman" panose="02020603050405020304" pitchFamily="18" charset="0"/>
              </a:rPr>
              <a:t>static methods </a:t>
            </a:r>
            <a:r>
              <a:rPr lang="en-US" altLang="en-US" sz="2400" dirty="0">
                <a:latin typeface="+mn-lt"/>
                <a:cs typeface="Times New Roman" panose="02020603050405020304" pitchFamily="18" charset="0"/>
              </a:rPr>
              <a:t>that cannot be called on objects—they must be called using a class name.</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Lucida Console" panose="020B0609040504020204" pitchFamily="49" charset="0"/>
              </a:rPr>
              <a:t>You can call a </a:t>
            </a:r>
            <a:r>
              <a:rPr lang="en-US" altLang="en-US" sz="2400" dirty="0">
                <a:latin typeface="Consolas" panose="020B0609020204030204" pitchFamily="49" charset="0"/>
                <a:cs typeface="Times New Roman" panose="02020603050405020304" pitchFamily="18" charset="0"/>
              </a:rPr>
              <a:t>static</a:t>
            </a:r>
            <a:r>
              <a:rPr lang="en-US" altLang="en-US" sz="2400" dirty="0">
                <a:latin typeface="+mn-lt"/>
                <a:cs typeface="Times New Roman" panose="02020603050405020304" pitchFamily="18" charset="0"/>
              </a:rPr>
              <a:t> method by specifying the class name followed by the member access </a:t>
            </a:r>
            <a:r>
              <a:rPr lang="en-US" altLang="en-US" sz="2400" dirty="0" smtClean="0">
                <a:latin typeface="+mn-lt"/>
                <a:cs typeface="Times New Roman" panose="02020603050405020304" pitchFamily="18" charset="0"/>
              </a:rPr>
              <a:t>(</a:t>
            </a:r>
            <a:r>
              <a:rPr lang="en-US" altLang="en-US" sz="2400" dirty="0" smtClean="0">
                <a:latin typeface="Consolas" panose="020B0609020204030204" pitchFamily="49" charset="0"/>
                <a:cs typeface="Times New Roman" panose="02020603050405020304" pitchFamily="18" charset="0"/>
              </a:rPr>
              <a:t>·</a:t>
            </a:r>
            <a:r>
              <a:rPr lang="en-US" altLang="en-US" sz="2400" dirty="0" smtClean="0">
                <a:latin typeface="+mn-lt"/>
                <a:cs typeface="Times New Roman" panose="02020603050405020304" pitchFamily="18" charset="0"/>
              </a:rPr>
              <a:t>) </a:t>
            </a:r>
            <a:r>
              <a:rPr lang="en-US" altLang="en-US" sz="2400" dirty="0">
                <a:latin typeface="+mn-lt"/>
                <a:cs typeface="Times New Roman" panose="02020603050405020304" pitchFamily="18" charset="0"/>
              </a:rPr>
              <a:t>operator and the method name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pic>
        <p:nvPicPr>
          <p:cNvPr id="4" name="Picture 3" descr="A statement in code reads, class name period method name left parenthesis arguments right parenthesis."/>
          <p:cNvPicPr>
            <a:picLocks noChangeAspect="1"/>
          </p:cNvPicPr>
          <p:nvPr/>
        </p:nvPicPr>
        <p:blipFill>
          <a:blip r:embed="rId3"/>
          <a:stretch>
            <a:fillRect/>
          </a:stretch>
        </p:blipFill>
        <p:spPr>
          <a:xfrm>
            <a:off x="1361147" y="4169371"/>
            <a:ext cx="5785605" cy="626913"/>
          </a:xfrm>
          <a:prstGeom prst="rect">
            <a:avLst/>
          </a:prstGeom>
        </p:spPr>
      </p:pic>
      <p:sp>
        <p:nvSpPr>
          <p:cNvPr id="5" name="Text Placeholder 4"/>
          <p:cNvSpPr>
            <a:spLocks noGrp="1"/>
          </p:cNvSpPr>
          <p:nvPr>
            <p:ph sz="quarter" idx="13"/>
          </p:nvPr>
        </p:nvSpPr>
        <p:spPr>
          <a:xfrm>
            <a:off x="457200" y="4815603"/>
            <a:ext cx="312821" cy="361736"/>
          </a:xfrm>
        </p:spPr>
        <p:txBody>
          <a:bodyPr/>
          <a:lstStyle/>
          <a:p>
            <a:pPr eaLnBrk="1" hangingPunct="1"/>
            <a:r>
              <a:rPr lang="en-US" altLang="en-US" sz="2400" dirty="0" smtClean="0">
                <a:cs typeface="Times New Roman" panose="02020603050405020304" pitchFamily="18" charset="0"/>
              </a:rPr>
              <a:t> </a:t>
            </a:r>
            <a:endParaRPr lang="en-US" altLang="en-US" sz="2400" dirty="0">
              <a:cs typeface="Times New Roman" panose="02020603050405020304" pitchFamily="18" charset="0"/>
            </a:endParaRPr>
          </a:p>
        </p:txBody>
      </p:sp>
      <p:graphicFrame>
        <p:nvGraphicFramePr>
          <p:cNvPr id="10" name="Object 9" descr="Math period p o w left parenthesis x, y right parenthesis"/>
          <p:cNvGraphicFramePr>
            <a:graphicFrameLocks noChangeAspect="1"/>
          </p:cNvGraphicFramePr>
          <p:nvPr>
            <p:extLst>
              <p:ext uri="{D42A27DB-BD31-4B8C-83A1-F6EECF244321}">
                <p14:modId xmlns:p14="http://schemas.microsoft.com/office/powerpoint/2010/main" val="2297900302"/>
              </p:ext>
            </p:extLst>
          </p:nvPr>
        </p:nvGraphicFramePr>
        <p:xfrm>
          <a:off x="798662" y="4877015"/>
          <a:ext cx="2368451" cy="435578"/>
        </p:xfrm>
        <a:graphic>
          <a:graphicData uri="http://schemas.openxmlformats.org/presentationml/2006/ole">
            <mc:AlternateContent xmlns:mc="http://schemas.openxmlformats.org/markup-compatibility/2006">
              <mc:Choice xmlns:v="urn:schemas-microsoft-com:vml" Requires="v">
                <p:oleObj spid="_x0000_s26720" name="Equation" r:id="rId4" imgW="1104840" imgH="203040" progId="Equation.DSMT4">
                  <p:embed/>
                </p:oleObj>
              </mc:Choice>
              <mc:Fallback>
                <p:oleObj name="Equation" r:id="rId4" imgW="1104840" imgH="203040" progId="Equation.DSMT4">
                  <p:embed/>
                  <p:pic>
                    <p:nvPicPr>
                      <p:cNvPr id="0" name=""/>
                      <p:cNvPicPr/>
                      <p:nvPr/>
                    </p:nvPicPr>
                    <p:blipFill>
                      <a:blip r:embed="rId5"/>
                      <a:stretch>
                        <a:fillRect/>
                      </a:stretch>
                    </p:blipFill>
                    <p:spPr>
                      <a:xfrm>
                        <a:off x="798662" y="4877015"/>
                        <a:ext cx="2368451" cy="435578"/>
                      </a:xfrm>
                      <a:prstGeom prst="rect">
                        <a:avLst/>
                      </a:prstGeom>
                    </p:spPr>
                  </p:pic>
                </p:oleObj>
              </mc:Fallback>
            </mc:AlternateContent>
          </a:graphicData>
        </a:graphic>
      </p:graphicFrame>
      <p:sp>
        <p:nvSpPr>
          <p:cNvPr id="6" name="Content Placeholder 5"/>
          <p:cNvSpPr>
            <a:spLocks noGrp="1"/>
          </p:cNvSpPr>
          <p:nvPr>
            <p:ph sz="quarter" idx="14"/>
          </p:nvPr>
        </p:nvSpPr>
        <p:spPr>
          <a:xfrm>
            <a:off x="770015" y="4825780"/>
            <a:ext cx="7916785" cy="978874"/>
          </a:xfrm>
        </p:spPr>
        <p:txBody>
          <a:bodyPr/>
          <a:lstStyle/>
          <a:p>
            <a:pPr marL="0" indent="2359025">
              <a:buNone/>
            </a:pPr>
            <a:r>
              <a:rPr lang="en-US" altLang="en-US" sz="2400" dirty="0">
                <a:latin typeface="+mn-lt"/>
                <a:cs typeface="Times New Roman" panose="02020603050405020304" pitchFamily="18" charset="0"/>
              </a:rPr>
              <a:t>calculates the value of</a:t>
            </a:r>
            <a:r>
              <a:rPr lang="en-US" altLang="en-US" sz="2400" i="1" dirty="0">
                <a:latin typeface="+mn-lt"/>
                <a:cs typeface="Times New Roman" panose="02020603050405020304" pitchFamily="18" charset="0"/>
              </a:rPr>
              <a:t> x </a:t>
            </a:r>
            <a:r>
              <a:rPr lang="en-US" altLang="en-US" sz="2400" dirty="0">
                <a:latin typeface="+mn-lt"/>
                <a:cs typeface="Times New Roman" panose="02020603050405020304" pitchFamily="18" charset="0"/>
              </a:rPr>
              <a:t>raised to the </a:t>
            </a:r>
            <a:r>
              <a:rPr lang="en-US" altLang="en-US" sz="2400" i="1" dirty="0">
                <a:latin typeface="+mn-lt"/>
                <a:cs typeface="Times New Roman" panose="02020603050405020304" pitchFamily="18" charset="0"/>
              </a:rPr>
              <a:t>y</a:t>
            </a:r>
            <a:r>
              <a:rPr lang="en-US" altLang="en-US" sz="2400" dirty="0">
                <a:latin typeface="+mn-lt"/>
                <a:cs typeface="Times New Roman" panose="02020603050405020304" pitchFamily="18" charset="0"/>
              </a:rPr>
              <a:t>th power.</a:t>
            </a:r>
            <a:endParaRPr lang="en-IN" sz="2400" dirty="0">
              <a:latin typeface="+mn-lt"/>
            </a:endParaRPr>
          </a:p>
        </p:txBody>
      </p:sp>
    </p:spTree>
    <p:extLst>
      <p:ext uri="{BB962C8B-B14F-4D97-AF65-F5344CB8AC3E}">
        <p14:creationId xmlns:p14="http://schemas.microsoft.com/office/powerpoint/2010/main" val="2889750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6.2</a:t>
            </a:r>
          </a:p>
        </p:txBody>
      </p:sp>
      <p:sp>
        <p:nvSpPr>
          <p:cNvPr id="3" name="Text Placeholder 2"/>
          <p:cNvSpPr>
            <a:spLocks noGrp="1"/>
          </p:cNvSpPr>
          <p:nvPr>
            <p:ph type="body" idx="1"/>
          </p:nvPr>
        </p:nvSpPr>
        <p:spPr/>
        <p:txBody>
          <a:bodyPr/>
          <a:lstStyle/>
          <a:p>
            <a:pPr marL="0" indent="0">
              <a:buNone/>
            </a:pPr>
            <a:r>
              <a:rPr lang="en-US" sz="2400" dirty="0">
                <a:latin typeface="+mn-lt"/>
              </a:rPr>
              <a:t>In loops, avoid calculations for which the result never changes—such calculations </a:t>
            </a:r>
            <a:r>
              <a:rPr lang="en-US" sz="2400" dirty="0" smtClean="0">
                <a:latin typeface="+mn-lt"/>
              </a:rPr>
              <a:t>should typically </a:t>
            </a:r>
            <a:r>
              <a:rPr lang="en-US" sz="2400" dirty="0">
                <a:latin typeface="+mn-lt"/>
              </a:rPr>
              <a:t>be placed before the loop. Optimizing compilers will typically do this for you.</a:t>
            </a:r>
          </a:p>
        </p:txBody>
      </p:sp>
    </p:spTree>
    <p:extLst>
      <p:ext uri="{BB962C8B-B14F-4D97-AF65-F5344CB8AC3E}">
        <p14:creationId xmlns:p14="http://schemas.microsoft.com/office/powerpoint/2010/main" val="1335174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6.6.2 Formatting with Field Widths and </a:t>
            </a:r>
            <a:r>
              <a:rPr lang="en-US" dirty="0" smtClean="0"/>
              <a:t>Alignment</a:t>
            </a:r>
            <a:endParaRPr lang="en-US" dirty="0"/>
          </a:p>
        </p:txBody>
      </p:sp>
      <p:sp>
        <p:nvSpPr>
          <p:cNvPr id="3" name="Text Placeholder 2"/>
          <p:cNvSpPr>
            <a:spLocks noGrp="1"/>
          </p:cNvSpPr>
          <p:nvPr>
            <p:ph type="body" idx="1"/>
          </p:nvPr>
        </p:nvSpPr>
        <p:spPr>
          <a:xfrm>
            <a:off x="457200" y="1600201"/>
            <a:ext cx="307445" cy="387626"/>
          </a:xfrm>
        </p:spPr>
        <p:txBody>
          <a:bodyPr/>
          <a:lstStyle/>
          <a:p>
            <a:pPr marL="255600" lvl="1" indent="-255600">
              <a:spcBef>
                <a:spcPts val="1500"/>
              </a:spcBef>
              <a:buFont typeface="Arial" panose="020B0604020202020204" pitchFamily="34" charset="0"/>
              <a:buChar char="•"/>
            </a:pPr>
            <a:r>
              <a:rPr lang="en-US" sz="1800" dirty="0" smtClean="0">
                <a:latin typeface="+mn-lt"/>
              </a:rPr>
              <a:t> </a:t>
            </a:r>
            <a:endParaRPr lang="en-US" sz="1800" dirty="0">
              <a:latin typeface="+mn-lt"/>
            </a:endParaRPr>
          </a:p>
        </p:txBody>
      </p:sp>
      <p:pic>
        <p:nvPicPr>
          <p:cNvPr id="4" name="Picture 3" descr="Console period write line left parenthesis dollar symbol double quote left brace year comma 4 right brace left brace amount comma 20 colon C right brace double quote right parenthesis semicolon"/>
          <p:cNvPicPr>
            <a:picLocks noChangeAspect="1"/>
          </p:cNvPicPr>
          <p:nvPr/>
        </p:nvPicPr>
        <p:blipFill rotWithShape="1">
          <a:blip r:embed="rId2"/>
          <a:srcRect l="5089" t="-4343" b="-1"/>
          <a:stretch/>
        </p:blipFill>
        <p:spPr>
          <a:xfrm>
            <a:off x="775251" y="1600197"/>
            <a:ext cx="5734213" cy="515267"/>
          </a:xfrm>
          <a:prstGeom prst="rect">
            <a:avLst/>
          </a:prstGeom>
        </p:spPr>
      </p:pic>
      <p:sp>
        <p:nvSpPr>
          <p:cNvPr id="5" name="Text Placeholder 4"/>
          <p:cNvSpPr>
            <a:spLocks noGrp="1"/>
          </p:cNvSpPr>
          <p:nvPr>
            <p:ph type="body" idx="2"/>
          </p:nvPr>
        </p:nvSpPr>
        <p:spPr>
          <a:xfrm>
            <a:off x="457200" y="2044150"/>
            <a:ext cx="8229600" cy="4147928"/>
          </a:xfrm>
        </p:spPr>
        <p:txBody>
          <a:bodyPr/>
          <a:lstStyle/>
          <a:p>
            <a:pPr lvl="1"/>
            <a:r>
              <a:rPr lang="en-US" altLang="en-US" sz="1800" dirty="0">
                <a:solidFill>
                  <a:srgbClr val="000000"/>
                </a:solidFill>
                <a:latin typeface="+mn-lt"/>
              </a:rPr>
              <a:t>displays the year and the amount on deposit at the end of that year.</a:t>
            </a:r>
          </a:p>
          <a:p>
            <a:pPr>
              <a:buFont typeface="Times New Roman" panose="02020603050405020304" pitchFamily="18" charset="0"/>
              <a:buChar char="•"/>
            </a:pPr>
            <a:r>
              <a:rPr lang="en-US" altLang="en-US" sz="1800" dirty="0">
                <a:solidFill>
                  <a:srgbClr val="000000"/>
                </a:solidFill>
                <a:latin typeface="+mn-lt"/>
              </a:rPr>
              <a:t>The interpolation expression</a:t>
            </a:r>
          </a:p>
          <a:p>
            <a:pPr lvl="1"/>
            <a:r>
              <a:rPr lang="en-US" altLang="en-US" sz="1800" dirty="0">
                <a:solidFill>
                  <a:srgbClr val="000000"/>
                </a:solidFill>
                <a:latin typeface="Consolas" panose="020B0609020204030204" pitchFamily="49" charset="0"/>
              </a:rPr>
              <a:t>{year,4}</a:t>
            </a:r>
          </a:p>
          <a:p>
            <a:pPr>
              <a:buFont typeface="Times New Roman" panose="02020603050405020304" pitchFamily="18" charset="0"/>
              <a:buChar char="•"/>
            </a:pPr>
            <a:r>
              <a:rPr lang="en-US" altLang="en-US" sz="1800" dirty="0">
                <a:solidFill>
                  <a:srgbClr val="000000"/>
                </a:solidFill>
                <a:latin typeface="+mn-lt"/>
              </a:rPr>
              <a:t>formats the year.</a:t>
            </a:r>
          </a:p>
          <a:p>
            <a:pPr lvl="1"/>
            <a:r>
              <a:rPr lang="en-US" altLang="en-US" sz="1800" dirty="0">
                <a:solidFill>
                  <a:srgbClr val="000000"/>
                </a:solidFill>
                <a:latin typeface="+mn-lt"/>
              </a:rPr>
              <a:t>The integer 4 after the comma indicates that the value output should be displayed with a field width of 4.</a:t>
            </a:r>
          </a:p>
          <a:p>
            <a:pPr lvl="1"/>
            <a:r>
              <a:rPr lang="en-US" altLang="en-US" sz="1800" dirty="0">
                <a:solidFill>
                  <a:srgbClr val="000000"/>
                </a:solidFill>
                <a:latin typeface="+mn-lt"/>
              </a:rPr>
              <a:t>If the value to be output is fewer than four character positions wide (one or two characters in this example), the value is right-aligned in the field by default.</a:t>
            </a:r>
          </a:p>
          <a:p>
            <a:pPr lvl="1"/>
            <a:r>
              <a:rPr lang="en-US" altLang="en-US" sz="1800" dirty="0">
                <a:solidFill>
                  <a:srgbClr val="000000"/>
                </a:solidFill>
                <a:latin typeface="+mn-lt"/>
              </a:rPr>
              <a:t>If the value to be output were more than four character positions wide, the field width would be extended to the right to accommodate the entire value</a:t>
            </a:r>
            <a:r>
              <a:rPr lang="en-US" altLang="en-US" sz="1800" dirty="0" smtClean="0">
                <a:solidFill>
                  <a:srgbClr val="000000"/>
                </a:solidFill>
                <a:latin typeface="+mn-lt"/>
              </a:rPr>
              <a:t>.</a:t>
            </a:r>
            <a:endParaRPr lang="en-US" sz="1800" dirty="0">
              <a:latin typeface="+mn-lt"/>
            </a:endParaRPr>
          </a:p>
        </p:txBody>
      </p:sp>
    </p:spTree>
    <p:extLst>
      <p:ext uri="{BB962C8B-B14F-4D97-AF65-F5344CB8AC3E}">
        <p14:creationId xmlns:p14="http://schemas.microsoft.com/office/powerpoint/2010/main" val="3847708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6.5</a:t>
            </a:r>
          </a:p>
        </p:txBody>
      </p:sp>
      <p:sp>
        <p:nvSpPr>
          <p:cNvPr id="3" name="Text Placeholder 2"/>
          <p:cNvSpPr>
            <a:spLocks noGrp="1"/>
          </p:cNvSpPr>
          <p:nvPr>
            <p:ph type="body" idx="1"/>
          </p:nvPr>
        </p:nvSpPr>
        <p:spPr/>
        <p:txBody>
          <a:bodyPr/>
          <a:lstStyle/>
          <a:p>
            <a:pPr marL="0" indent="0">
              <a:buNone/>
            </a:pPr>
            <a:r>
              <a:rPr lang="en-US" sz="2400" dirty="0">
                <a:latin typeface="+mn-lt"/>
              </a:rPr>
              <a:t>Using floating-point numbers in a manner that assumes they’re represented exactly (e.g</a:t>
            </a:r>
            <a:r>
              <a:rPr lang="en-US" sz="2400" dirty="0" smtClean="0">
                <a:latin typeface="+mn-lt"/>
              </a:rPr>
              <a:t>., using </a:t>
            </a:r>
            <a:r>
              <a:rPr lang="en-US" sz="2400" dirty="0">
                <a:latin typeface="+mn-lt"/>
              </a:rPr>
              <a:t>them in comparisons for </a:t>
            </a:r>
            <a:r>
              <a:rPr lang="en-US" sz="2400" dirty="0" smtClean="0">
                <a:latin typeface="+mn-lt"/>
              </a:rPr>
              <a:t>equality</a:t>
            </a:r>
            <a:r>
              <a:rPr lang="en-US" sz="2400" dirty="0">
                <a:latin typeface="+mn-lt"/>
              </a:rPr>
              <a:t>) can lead to incorrect results. Floating-point </a:t>
            </a:r>
            <a:r>
              <a:rPr lang="en-US" sz="2400" dirty="0" smtClean="0">
                <a:latin typeface="+mn-lt"/>
              </a:rPr>
              <a:t>numbers are </a:t>
            </a:r>
            <a:r>
              <a:rPr lang="en-US" sz="2400" dirty="0">
                <a:latin typeface="+mn-lt"/>
              </a:rPr>
              <a:t>represented only approximately.</a:t>
            </a:r>
          </a:p>
        </p:txBody>
      </p:sp>
    </p:spTree>
    <p:extLst>
      <p:ext uri="{BB962C8B-B14F-4D97-AF65-F5344CB8AC3E}">
        <p14:creationId xmlns:p14="http://schemas.microsoft.com/office/powerpoint/2010/main" val="14098230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6.6.3 Caution: Do Not Use </a:t>
            </a:r>
            <a:r>
              <a:rPr lang="en-US" dirty="0" smtClean="0">
                <a:solidFill>
                  <a:schemeClr val="tx2"/>
                </a:solidFill>
                <a:latin typeface="Consolas" panose="020B0609020204030204" pitchFamily="49" charset="0"/>
                <a:cs typeface="Times New Roman" panose="02020603050405020304" pitchFamily="18" charset="0"/>
              </a:rPr>
              <a:t>float</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or </a:t>
            </a:r>
            <a:r>
              <a:rPr lang="en-US" dirty="0" smtClean="0">
                <a:solidFill>
                  <a:schemeClr val="tx2"/>
                </a:solidFill>
                <a:latin typeface="Consolas" panose="020B0609020204030204" pitchFamily="49" charset="0"/>
                <a:cs typeface="Times New Roman" panose="02020603050405020304" pitchFamily="18" charset="0"/>
              </a:rPr>
              <a:t>double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for Monetary </a:t>
            </a:r>
            <a:r>
              <a:rPr lang="en-US" dirty="0" smtClean="0">
                <a:solidFill>
                  <a:schemeClr val="tx2"/>
                </a:solidFill>
                <a:latin typeface="Times New Roman" panose="02020603050405020304" pitchFamily="18" charset="0"/>
                <a:cs typeface="Times New Roman" panose="02020603050405020304" pitchFamily="18" charset="0"/>
              </a:rPr>
              <a:t>Amounts</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rPr>
              <a:t>Section 4.9 introduced the simple type </a:t>
            </a:r>
            <a:r>
              <a:rPr lang="en-US" altLang="en-US" sz="2400" dirty="0">
                <a:solidFill>
                  <a:srgbClr val="000000"/>
                </a:solidFill>
                <a:latin typeface="Consolas" panose="020B0609020204030204" pitchFamily="49" charset="0"/>
              </a:rPr>
              <a:t>decimal</a:t>
            </a:r>
            <a:r>
              <a:rPr lang="en-US" altLang="en-US" sz="2400" b="1" dirty="0">
                <a:solidFill>
                  <a:srgbClr val="000000"/>
                </a:solidFill>
                <a:latin typeface="+mn-lt"/>
              </a:rPr>
              <a:t> </a:t>
            </a:r>
            <a:r>
              <a:rPr lang="en-US" altLang="en-US" sz="2400" dirty="0">
                <a:solidFill>
                  <a:srgbClr val="000000"/>
                </a:solidFill>
                <a:latin typeface="+mn-lt"/>
              </a:rPr>
              <a:t>for precise monetary representation and calculations</a:t>
            </a:r>
            <a:r>
              <a:rPr lang="en-US" altLang="en-US" sz="2400" dirty="0" smtClean="0">
                <a:solidFill>
                  <a:srgbClr val="000000"/>
                </a:solidFill>
                <a:latin typeface="+mn-lt"/>
              </a:rPr>
              <a:t>.</a:t>
            </a:r>
            <a:endParaRPr lang="en-US" altLang="en-US" sz="2400" dirty="0">
              <a:solidFill>
                <a:srgbClr val="000000"/>
              </a:solidFill>
              <a:latin typeface="+mn-lt"/>
            </a:endParaRPr>
          </a:p>
          <a:p>
            <a:pPr>
              <a:buFont typeface="Times New Roman" panose="02020603050405020304" pitchFamily="18" charset="0"/>
              <a:buChar char="•"/>
            </a:pPr>
            <a:r>
              <a:rPr lang="en-US" altLang="en-US" sz="2400" dirty="0">
                <a:solidFill>
                  <a:srgbClr val="000000"/>
                </a:solidFill>
                <a:latin typeface="+mn-lt"/>
              </a:rPr>
              <a:t>For certain values types </a:t>
            </a:r>
            <a:r>
              <a:rPr lang="en-US" altLang="en-US" sz="2400" dirty="0">
                <a:solidFill>
                  <a:srgbClr val="000000"/>
                </a:solidFill>
                <a:latin typeface="Consolas" panose="020B0609020204030204" pitchFamily="49" charset="0"/>
              </a:rPr>
              <a:t>float</a:t>
            </a:r>
            <a:r>
              <a:rPr lang="en-US" altLang="en-US" sz="2400" b="1" dirty="0">
                <a:solidFill>
                  <a:srgbClr val="000000"/>
                </a:solidFill>
                <a:latin typeface="+mn-lt"/>
              </a:rPr>
              <a:t> </a:t>
            </a:r>
            <a:r>
              <a:rPr lang="en-US" altLang="en-US" sz="2400" dirty="0">
                <a:solidFill>
                  <a:srgbClr val="000000"/>
                </a:solidFill>
                <a:latin typeface="+mn-lt"/>
              </a:rPr>
              <a:t>and </a:t>
            </a:r>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suffer from what we call representational error</a:t>
            </a:r>
            <a:r>
              <a:rPr lang="en-US" altLang="en-US" sz="2400" dirty="0" smtClean="0">
                <a:solidFill>
                  <a:srgbClr val="000000"/>
                </a:solidFill>
                <a:latin typeface="+mn-lt"/>
              </a:rPr>
              <a:t>.</a:t>
            </a:r>
            <a:endParaRPr lang="en-US" altLang="en-US" sz="2400" dirty="0">
              <a:solidFill>
                <a:srgbClr val="000000"/>
              </a:solidFill>
              <a:latin typeface="+mn-lt"/>
            </a:endParaRPr>
          </a:p>
          <a:p>
            <a:pPr lvl="1"/>
            <a:r>
              <a:rPr lang="en-US" altLang="en-US" sz="2400" dirty="0">
                <a:solidFill>
                  <a:srgbClr val="000000"/>
                </a:solidFill>
                <a:latin typeface="+mn-lt"/>
              </a:rPr>
              <a:t>Floating-point numbers often arise as a result of calculations—when we divide 10 by 3, the result is 3.3333333…, with the sequence of 3s repeating infinitely</a:t>
            </a:r>
            <a:r>
              <a:rPr lang="en-US" altLang="en-US" sz="2400" dirty="0" smtClean="0">
                <a:solidFill>
                  <a:srgbClr val="000000"/>
                </a:solidFill>
                <a:latin typeface="+mn-lt"/>
              </a:rPr>
              <a:t>.</a:t>
            </a:r>
            <a:endParaRPr lang="en-US" altLang="en-US" sz="2400" dirty="0">
              <a:solidFill>
                <a:srgbClr val="000000"/>
              </a:solidFill>
              <a:latin typeface="+mn-lt"/>
            </a:endParaRPr>
          </a:p>
          <a:p>
            <a:pPr lvl="1"/>
            <a:r>
              <a:rPr lang="en-US" altLang="en-US" sz="2400" dirty="0">
                <a:solidFill>
                  <a:srgbClr val="000000"/>
                </a:solidFill>
                <a:latin typeface="+mn-lt"/>
              </a:rPr>
              <a:t>The computer allocates only a fixed amount of space to hold such a value, so clearly the stored floating-point value can be only an approximation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429040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5)</a:t>
            </a:r>
            <a:endParaRPr lang="en-US" sz="2000" b="0" dirty="0"/>
          </a:p>
        </p:txBody>
      </p:sp>
      <p:sp>
        <p:nvSpPr>
          <p:cNvPr id="3" name="Text Placeholder 2"/>
          <p:cNvSpPr>
            <a:spLocks noGrp="1"/>
          </p:cNvSpPr>
          <p:nvPr>
            <p:ph type="body" idx="1"/>
          </p:nvPr>
        </p:nvSpPr>
        <p:spPr>
          <a:xfrm>
            <a:off x="457200" y="1600200"/>
            <a:ext cx="8229600" cy="4752474"/>
          </a:xfrm>
        </p:spPr>
        <p:txBody>
          <a:bodyPr/>
          <a:lstStyle/>
          <a:p>
            <a:pPr marL="0" indent="0">
              <a:buNone/>
            </a:pPr>
            <a:r>
              <a:rPr lang="en-US" sz="2400" b="1" dirty="0">
                <a:solidFill>
                  <a:schemeClr val="tx2"/>
                </a:solidFill>
                <a:latin typeface="+mn-lt"/>
              </a:rPr>
              <a:t>6.1</a:t>
            </a:r>
            <a:r>
              <a:rPr lang="en-US" sz="2400" b="1" dirty="0">
                <a:latin typeface="+mn-lt"/>
              </a:rPr>
              <a:t> </a:t>
            </a:r>
            <a:r>
              <a:rPr lang="en-US" sz="2400" dirty="0">
                <a:latin typeface="+mn-lt"/>
              </a:rPr>
              <a:t>Introduction</a:t>
            </a:r>
          </a:p>
          <a:p>
            <a:pPr marL="0" indent="0">
              <a:buNone/>
            </a:pPr>
            <a:r>
              <a:rPr lang="en-US" sz="2400" b="1" dirty="0">
                <a:solidFill>
                  <a:schemeClr val="tx2"/>
                </a:solidFill>
                <a:latin typeface="+mn-lt"/>
              </a:rPr>
              <a:t>6.2</a:t>
            </a:r>
            <a:r>
              <a:rPr lang="en-US" sz="2400" b="1" dirty="0">
                <a:latin typeface="+mn-lt"/>
              </a:rPr>
              <a:t> </a:t>
            </a:r>
            <a:r>
              <a:rPr lang="en-US" sz="2400" dirty="0">
                <a:latin typeface="+mn-lt"/>
              </a:rPr>
              <a:t>Essentials of </a:t>
            </a:r>
            <a:r>
              <a:rPr lang="en-US" sz="2400" dirty="0" smtClean="0">
                <a:latin typeface="+mn-lt"/>
              </a:rPr>
              <a:t>Counter-Controlled Iteration</a:t>
            </a:r>
          </a:p>
          <a:p>
            <a:pPr marL="0" indent="0">
              <a:buNone/>
            </a:pPr>
            <a:r>
              <a:rPr lang="en-US" sz="2400" b="1" dirty="0">
                <a:solidFill>
                  <a:schemeClr val="tx2"/>
                </a:solidFill>
                <a:latin typeface="+mn-lt"/>
              </a:rPr>
              <a:t>6.3</a:t>
            </a:r>
            <a:r>
              <a:rPr lang="en-US" sz="2400" dirty="0">
                <a:latin typeface="+mn-lt"/>
              </a:rPr>
              <a:t> </a:t>
            </a:r>
            <a:r>
              <a:rPr lang="en-US" sz="2400" dirty="0">
                <a:latin typeface="Consolas" panose="020B0609020204030204" pitchFamily="49" charset="0"/>
              </a:rPr>
              <a:t>for</a:t>
            </a:r>
            <a:r>
              <a:rPr lang="en-US" sz="2400" dirty="0">
                <a:latin typeface="+mn-lt"/>
              </a:rPr>
              <a:t> Iteration Statement</a:t>
            </a:r>
          </a:p>
          <a:p>
            <a:pPr marL="487350" lvl="1" indent="0">
              <a:buNone/>
            </a:pPr>
            <a:r>
              <a:rPr lang="en-US" sz="2400" dirty="0">
                <a:solidFill>
                  <a:schemeClr val="tx2"/>
                </a:solidFill>
                <a:latin typeface="+mn-lt"/>
              </a:rPr>
              <a:t>6.3.1</a:t>
            </a:r>
            <a:r>
              <a:rPr lang="en-US" sz="2400" dirty="0">
                <a:latin typeface="+mn-lt"/>
              </a:rPr>
              <a:t> A Closer Look at the </a:t>
            </a:r>
            <a:r>
              <a:rPr lang="en-US" sz="2400" dirty="0">
                <a:latin typeface="Consolas" panose="020B0609020204030204" pitchFamily="49" charset="0"/>
              </a:rPr>
              <a:t>for</a:t>
            </a:r>
            <a:r>
              <a:rPr lang="en-US" sz="2400" dirty="0">
                <a:latin typeface="+mn-lt"/>
              </a:rPr>
              <a:t> Statement’s Header</a:t>
            </a:r>
          </a:p>
          <a:p>
            <a:pPr marL="487350" lvl="1" indent="0">
              <a:buNone/>
            </a:pPr>
            <a:r>
              <a:rPr lang="en-US" sz="2400" dirty="0">
                <a:solidFill>
                  <a:schemeClr val="tx2"/>
                </a:solidFill>
                <a:latin typeface="+mn-lt"/>
              </a:rPr>
              <a:t>6.3.2</a:t>
            </a:r>
            <a:r>
              <a:rPr lang="en-US" sz="2400" dirty="0">
                <a:latin typeface="+mn-lt"/>
              </a:rPr>
              <a:t> General Format of a </a:t>
            </a:r>
            <a:r>
              <a:rPr lang="en-US" sz="2400" dirty="0">
                <a:latin typeface="Consolas" panose="020B0609020204030204" pitchFamily="49" charset="0"/>
              </a:rPr>
              <a:t>for</a:t>
            </a:r>
            <a:r>
              <a:rPr lang="en-US" sz="2400" dirty="0">
                <a:latin typeface="+mn-lt"/>
              </a:rPr>
              <a:t> Statement</a:t>
            </a:r>
          </a:p>
          <a:p>
            <a:pPr marL="487350" lvl="1" indent="0">
              <a:buNone/>
            </a:pPr>
            <a:r>
              <a:rPr lang="en-US" sz="2400" dirty="0">
                <a:solidFill>
                  <a:schemeClr val="tx2"/>
                </a:solidFill>
                <a:latin typeface="+mn-lt"/>
              </a:rPr>
              <a:t>6.3.3</a:t>
            </a:r>
            <a:r>
              <a:rPr lang="en-US" sz="2400" dirty="0">
                <a:latin typeface="+mn-lt"/>
              </a:rPr>
              <a:t> Scope of a </a:t>
            </a:r>
            <a:r>
              <a:rPr lang="en-US" sz="2400" dirty="0">
                <a:latin typeface="Consolas" panose="020B0609020204030204" pitchFamily="49" charset="0"/>
              </a:rPr>
              <a:t>for</a:t>
            </a:r>
            <a:r>
              <a:rPr lang="en-US" sz="2400" b="1" dirty="0">
                <a:latin typeface="+mn-lt"/>
              </a:rPr>
              <a:t> </a:t>
            </a:r>
            <a:r>
              <a:rPr lang="en-US" sz="2400" dirty="0">
                <a:latin typeface="+mn-lt"/>
              </a:rPr>
              <a:t>Statement’s Control Variable</a:t>
            </a:r>
          </a:p>
          <a:p>
            <a:pPr marL="487350" lvl="1" indent="0">
              <a:buNone/>
            </a:pPr>
            <a:r>
              <a:rPr lang="en-US" sz="2400" dirty="0">
                <a:solidFill>
                  <a:schemeClr val="tx2"/>
                </a:solidFill>
                <a:latin typeface="+mn-lt"/>
              </a:rPr>
              <a:t>6.3.4</a:t>
            </a:r>
            <a:r>
              <a:rPr lang="en-US" sz="2400" dirty="0">
                <a:latin typeface="+mn-lt"/>
              </a:rPr>
              <a:t> Expressions in a </a:t>
            </a:r>
            <a:r>
              <a:rPr lang="en-US" sz="2400" dirty="0">
                <a:latin typeface="Consolas" panose="020B0609020204030204" pitchFamily="49" charset="0"/>
              </a:rPr>
              <a:t>for</a:t>
            </a:r>
            <a:r>
              <a:rPr lang="en-US" sz="2400" b="1" dirty="0">
                <a:latin typeface="+mn-lt"/>
              </a:rPr>
              <a:t> </a:t>
            </a:r>
            <a:r>
              <a:rPr lang="en-US" sz="2400" dirty="0">
                <a:latin typeface="+mn-lt"/>
              </a:rPr>
              <a:t>Statement’s Header Are Optional</a:t>
            </a:r>
          </a:p>
          <a:p>
            <a:pPr marL="486000" lvl="2" indent="0">
              <a:buNone/>
              <a:tabLst>
                <a:tab pos="176213" algn="l"/>
              </a:tabLst>
            </a:pPr>
            <a:r>
              <a:rPr lang="en-US" sz="2400" dirty="0">
                <a:solidFill>
                  <a:schemeClr val="tx2"/>
                </a:solidFill>
                <a:latin typeface="+mn-lt"/>
              </a:rPr>
              <a:t>6.3.5</a:t>
            </a:r>
            <a:r>
              <a:rPr lang="en-US" sz="2400" dirty="0">
                <a:latin typeface="+mn-lt"/>
              </a:rPr>
              <a:t> Placing Arithmetic Expressions in a </a:t>
            </a:r>
            <a:r>
              <a:rPr lang="en-US" sz="2400" dirty="0">
                <a:latin typeface="Consolas" panose="020B0609020204030204" pitchFamily="49" charset="0"/>
              </a:rPr>
              <a:t>for</a:t>
            </a:r>
            <a:r>
              <a:rPr lang="en-US" sz="2400" b="1" dirty="0">
                <a:latin typeface="+mn-lt"/>
              </a:rPr>
              <a:t> </a:t>
            </a:r>
            <a:r>
              <a:rPr lang="en-US" sz="2400" dirty="0">
                <a:latin typeface="+mn-lt"/>
              </a:rPr>
              <a:t>Statement’s </a:t>
            </a:r>
            <a:r>
              <a:rPr lang="en-US" sz="2400" dirty="0" smtClean="0">
                <a:latin typeface="+mn-lt"/>
              </a:rPr>
              <a:t>Header</a:t>
            </a:r>
            <a:endParaRPr lang="en-US" sz="2400" dirty="0">
              <a:latin typeface="+mn-lt"/>
            </a:endParaRPr>
          </a:p>
        </p:txBody>
      </p:sp>
    </p:spTree>
    <p:extLst>
      <p:ext uri="{BB962C8B-B14F-4D97-AF65-F5344CB8AC3E}">
        <p14:creationId xmlns:p14="http://schemas.microsoft.com/office/powerpoint/2010/main" val="4497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6.5</a:t>
            </a:r>
          </a:p>
        </p:txBody>
      </p:sp>
      <p:sp>
        <p:nvSpPr>
          <p:cNvPr id="3" name="Text Placeholder 2"/>
          <p:cNvSpPr>
            <a:spLocks noGrp="1"/>
          </p:cNvSpPr>
          <p:nvPr>
            <p:ph type="body" idx="1"/>
          </p:nvPr>
        </p:nvSpPr>
        <p:spPr>
          <a:xfrm>
            <a:off x="457200" y="1600201"/>
            <a:ext cx="8229600" cy="1665514"/>
          </a:xfrm>
        </p:spPr>
        <p:txBody>
          <a:bodyPr/>
          <a:lstStyle/>
          <a:p>
            <a:pPr marL="0" indent="0">
              <a:buNone/>
            </a:pPr>
            <a:r>
              <a:rPr lang="en-US" sz="2400" dirty="0">
                <a:latin typeface="+mn-lt"/>
              </a:rPr>
              <a:t>Do not use variables of type </a:t>
            </a:r>
            <a:r>
              <a:rPr lang="en-US" sz="2400" dirty="0">
                <a:latin typeface="Consolas" panose="020B0609020204030204" pitchFamily="49" charset="0"/>
              </a:rPr>
              <a:t>double</a:t>
            </a:r>
            <a:r>
              <a:rPr lang="en-US" sz="2400" b="1" dirty="0">
                <a:latin typeface="+mn-lt"/>
              </a:rPr>
              <a:t> </a:t>
            </a:r>
            <a:r>
              <a:rPr lang="en-US" sz="2400" dirty="0">
                <a:latin typeface="+mn-lt"/>
              </a:rPr>
              <a:t>(or </a:t>
            </a:r>
            <a:r>
              <a:rPr lang="en-US" sz="2400" dirty="0">
                <a:latin typeface="Consolas" panose="020B0609020204030204" pitchFamily="49" charset="0"/>
              </a:rPr>
              <a:t>float</a:t>
            </a:r>
            <a:r>
              <a:rPr lang="en-US" sz="2400" dirty="0">
                <a:latin typeface="+mn-lt"/>
              </a:rPr>
              <a:t>) to perform precise monetary </a:t>
            </a:r>
            <a:r>
              <a:rPr lang="en-US" sz="2400" dirty="0" smtClean="0">
                <a:latin typeface="+mn-lt"/>
              </a:rPr>
              <a:t>calculations—use </a:t>
            </a:r>
            <a:r>
              <a:rPr lang="en-US" sz="2400" dirty="0">
                <a:latin typeface="+mn-lt"/>
              </a:rPr>
              <a:t>type </a:t>
            </a:r>
            <a:r>
              <a:rPr lang="en-US" sz="2400" dirty="0">
                <a:latin typeface="Consolas" panose="020B0609020204030204" pitchFamily="49" charset="0"/>
              </a:rPr>
              <a:t>decimal</a:t>
            </a:r>
            <a:r>
              <a:rPr lang="en-US" sz="2400" dirty="0">
                <a:latin typeface="+mn-lt"/>
              </a:rPr>
              <a:t> instead. The imprecision of floating-point numbers can cause errors </a:t>
            </a:r>
            <a:r>
              <a:rPr lang="en-US" sz="2400" dirty="0" smtClean="0">
                <a:latin typeface="+mn-lt"/>
              </a:rPr>
              <a:t>that will </a:t>
            </a:r>
            <a:r>
              <a:rPr lang="en-US" sz="2400" dirty="0">
                <a:latin typeface="+mn-lt"/>
              </a:rPr>
              <a:t>result in incorrect monetary values.</a:t>
            </a:r>
          </a:p>
        </p:txBody>
      </p:sp>
    </p:spTree>
    <p:extLst>
      <p:ext uri="{BB962C8B-B14F-4D97-AF65-F5344CB8AC3E}">
        <p14:creationId xmlns:p14="http://schemas.microsoft.com/office/powerpoint/2010/main" val="102674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6.7 </a:t>
            </a:r>
            <a:r>
              <a:rPr lang="en-US" dirty="0" smtClean="0">
                <a:latin typeface="Consolas" panose="020B0609020204030204" pitchFamily="49" charset="0"/>
                <a:cs typeface="Times New Roman" panose="02020603050405020304" pitchFamily="18" charset="0"/>
              </a:rPr>
              <a:t>do</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Times New Roman" panose="02020603050405020304" pitchFamily="18" charset="0"/>
              </a:rPr>
              <a:t>while</a:t>
            </a:r>
            <a:r>
              <a:rPr lang="en-US" dirty="0">
                <a:latin typeface="Times New Roman" panose="02020603050405020304" pitchFamily="18" charset="0"/>
                <a:cs typeface="Times New Roman" panose="02020603050405020304" pitchFamily="18" charset="0"/>
              </a:rPr>
              <a:t> 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b="1" dirty="0">
                <a:latin typeface="Consolas" panose="020B0609020204030204" pitchFamily="49" charset="0"/>
              </a:rPr>
              <a:t>do…while</a:t>
            </a:r>
            <a:r>
              <a:rPr lang="en-US" altLang="en-US" sz="2400" b="1" dirty="0">
                <a:latin typeface="+mn-lt"/>
              </a:rPr>
              <a:t> iteration statement</a:t>
            </a:r>
            <a:r>
              <a:rPr lang="en-US" altLang="en-US" sz="2400" dirty="0">
                <a:latin typeface="+mn-lt"/>
              </a:rPr>
              <a:t> (</a:t>
            </a:r>
            <a:r>
              <a:rPr lang="en-US" altLang="en-US" sz="2400" dirty="0" smtClean="0">
                <a:latin typeface="+mn-lt"/>
              </a:rPr>
              <a:t>Figure</a:t>
            </a:r>
            <a:r>
              <a:rPr lang="en-US" altLang="en-US" sz="2400" dirty="0">
                <a:latin typeface="+mn-lt"/>
              </a:rPr>
              <a:t> 6.7) is similar to the </a:t>
            </a:r>
            <a:r>
              <a:rPr lang="en-US" altLang="en-US" sz="2400" dirty="0">
                <a:latin typeface="+mn-lt"/>
                <a:ea typeface="Times New Roman" panose="02020603050405020304" pitchFamily="18" charset="0"/>
                <a:cs typeface="Lucida Console" panose="020B0609040504020204" pitchFamily="49" charset="0"/>
              </a:rPr>
              <a:t>while</a:t>
            </a:r>
            <a:r>
              <a:rPr lang="en-US" altLang="en-US" sz="2400" dirty="0">
                <a:latin typeface="+mn-lt"/>
              </a:rPr>
              <a:t> statement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557250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6.7 </a:t>
            </a:r>
            <a:r>
              <a:rPr lang="en-US" dirty="0" smtClean="0">
                <a:latin typeface="Consolas" panose="020B0609020204030204" pitchFamily="49" charset="0"/>
              </a:rPr>
              <a:t>do</a:t>
            </a:r>
            <a:r>
              <a:rPr lang="en-US" dirty="0" smtClean="0"/>
              <a:t>...</a:t>
            </a:r>
            <a:r>
              <a:rPr lang="en-US" dirty="0" smtClean="0">
                <a:latin typeface="Consolas" panose="020B0609020204030204" pitchFamily="49" charset="0"/>
              </a:rPr>
              <a:t>while</a:t>
            </a:r>
            <a:r>
              <a:rPr lang="en-US" dirty="0" smtClean="0"/>
              <a:t> </a:t>
            </a:r>
            <a:r>
              <a:rPr lang="en-US" dirty="0"/>
              <a:t>Iteration Statement</a:t>
            </a:r>
          </a:p>
        </p:txBody>
      </p:sp>
      <p:pic>
        <p:nvPicPr>
          <p:cNvPr id="4" name="Picture 3" descr="Program code. Line 1: forward slash, forward slash, fig period 6.7, colon, do while test, period, c s. Line 2: forward slash, forward slash, do, period, period, period, while iteration statement. Line 3: using system, semicolon. Line 4: blank. Line 5, indented once: class do while test. Line 6, indented once: left brace. Line 7, indented twice: static void main, left parenthesis, right parenthesis. Line 8, indented twice: left brace. Line 9, indented twice: i n t, counter = 1, semicolon, forward slash, forward slash, initialize counter. Line 10: blank. Line 11, indented twice: do. Line 12, indented twice: left brace. Line 13, indented once: console, period, write, left parenthesis, dollar sign, open quotes, left brace, counter, right brace, close quotes, right parenthesis, semicolon. Line 14, indented once: + + counter, semicolon. Line 15, indented twice: right brace, while, left parenthesis, counter, left angle bracket = 10, right parenthesis, semicolon, forward slash, forward slash, required semicolon. Line 16: blank. Line 17, indented twice: console, period, write line, left parenthesis, right parenthesis, semicolon. Line 18, indented once: right brace. Line 19: right brace. Program code. Line 1: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386" y="1671641"/>
            <a:ext cx="7319228" cy="4433770"/>
          </a:xfrm>
          <a:prstGeom prst="rect">
            <a:avLst/>
          </a:prstGeom>
        </p:spPr>
      </p:pic>
    </p:spTree>
    <p:extLst>
      <p:ext uri="{BB962C8B-B14F-4D97-AF65-F5344CB8AC3E}">
        <p14:creationId xmlns:p14="http://schemas.microsoft.com/office/powerpoint/2010/main" val="393046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6.7 </a:t>
            </a:r>
            <a:r>
              <a:rPr lang="en-US" dirty="0" smtClean="0">
                <a:latin typeface="Consolas" panose="020B0609020204030204" pitchFamily="49" charset="0"/>
                <a:cs typeface="Times New Roman" panose="02020603050405020304" pitchFamily="18" charset="0"/>
              </a:rPr>
              <a:t>do</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Times New Roman" panose="02020603050405020304" pitchFamily="18" charset="0"/>
              </a:rPr>
              <a:t>while</a:t>
            </a:r>
            <a:r>
              <a:rPr lang="en-US" dirty="0">
                <a:latin typeface="Times New Roman" panose="02020603050405020304" pitchFamily="18" charset="0"/>
                <a:cs typeface="Times New Roman" panose="02020603050405020304" pitchFamily="18" charset="0"/>
              </a:rPr>
              <a:t> Iteration Statement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cs typeface="Times New Roman" panose="02020603050405020304" pitchFamily="18" charset="0"/>
              </a:rPr>
              <a:t>Figure 6.8 contains the </a:t>
            </a:r>
            <a:r>
              <a:rPr lang="en-US" altLang="en-US" sz="2400" dirty="0" smtClean="0">
                <a:latin typeface="+mn-lt"/>
                <a:cs typeface="Times New Roman" panose="02020603050405020304" pitchFamily="18" charset="0"/>
              </a:rPr>
              <a:t>U</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M</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L </a:t>
            </a:r>
            <a:r>
              <a:rPr lang="en-US" altLang="en-US" sz="2400" dirty="0">
                <a:latin typeface="+mn-lt"/>
                <a:cs typeface="Times New Roman" panose="02020603050405020304" pitchFamily="18" charset="0"/>
              </a:rPr>
              <a:t>activity diagram for the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do</a:t>
            </a:r>
            <a:r>
              <a:rPr lang="en-US" altLang="en-US" sz="2400" dirty="0" smtClean="0">
                <a:latin typeface="+mn-lt"/>
                <a:ea typeface="Times New Roman" panose="02020603050405020304" pitchFamily="18" charset="0"/>
                <a:cs typeface="Lucida Console" panose="020B0609040504020204" pitchFamily="49" charset="0"/>
              </a:rPr>
              <a:t>...</a:t>
            </a:r>
            <a:r>
              <a:rPr lang="en-US" altLang="en-US" sz="2400" dirty="0" smtClean="0">
                <a:latin typeface="Consolas" panose="020B0609020204030204" pitchFamily="49" charset="0"/>
                <a:cs typeface="Times New Roman" panose="02020603050405020304" pitchFamily="18" charset="0"/>
              </a:rPr>
              <a:t>while</a:t>
            </a:r>
            <a:r>
              <a:rPr lang="en-US" altLang="en-US" sz="2400" dirty="0" smtClean="0">
                <a:latin typeface="+mn-lt"/>
                <a:cs typeface="Times New Roman" panose="02020603050405020304" pitchFamily="18" charset="0"/>
              </a:rPr>
              <a:t> </a:t>
            </a:r>
            <a:r>
              <a:rPr lang="en-US" altLang="en-US" sz="2400" dirty="0">
                <a:latin typeface="+mn-lt"/>
                <a:cs typeface="Times New Roman" panose="02020603050405020304" pitchFamily="18" charset="0"/>
              </a:rPr>
              <a:t>statement</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699138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77200" cy="1097279"/>
          </a:xfrm>
        </p:spPr>
        <p:txBody>
          <a:bodyPr/>
          <a:lstStyle/>
          <a:p>
            <a:r>
              <a:rPr lang="en-US" dirty="0" smtClean="0"/>
              <a:t>Figure 6.8 </a:t>
            </a:r>
            <a:r>
              <a:rPr lang="en-US" dirty="0" smtClean="0">
                <a:latin typeface="Consolas" panose="020B0609020204030204" pitchFamily="49" charset="0"/>
              </a:rPr>
              <a:t>do</a:t>
            </a:r>
            <a:r>
              <a:rPr lang="en-US" dirty="0" smtClean="0"/>
              <a:t>…</a:t>
            </a:r>
            <a:r>
              <a:rPr lang="en-US" dirty="0" smtClean="0">
                <a:latin typeface="Consolas" panose="020B0609020204030204" pitchFamily="49" charset="0"/>
              </a:rPr>
              <a:t>while</a:t>
            </a:r>
            <a:r>
              <a:rPr lang="en-US" dirty="0" smtClean="0"/>
              <a:t> </a:t>
            </a:r>
            <a:r>
              <a:rPr lang="en-US" dirty="0"/>
              <a:t>Iteration Statement </a:t>
            </a:r>
            <a:r>
              <a:rPr lang="en-US" dirty="0" smtClean="0"/>
              <a:t>U</a:t>
            </a:r>
            <a:r>
              <a:rPr lang="en-US" sz="100" dirty="0" smtClean="0"/>
              <a:t> </a:t>
            </a:r>
            <a:r>
              <a:rPr lang="en-US" dirty="0" smtClean="0"/>
              <a:t>M</a:t>
            </a:r>
            <a:r>
              <a:rPr lang="en-US" sz="100" dirty="0" smtClean="0"/>
              <a:t> </a:t>
            </a:r>
            <a:r>
              <a:rPr lang="en-US" dirty="0" smtClean="0"/>
              <a:t>L </a:t>
            </a:r>
            <a:r>
              <a:rPr lang="en-US" dirty="0"/>
              <a:t>Activity Diagram</a:t>
            </a:r>
          </a:p>
        </p:txBody>
      </p:sp>
      <p:pic>
        <p:nvPicPr>
          <p:cNvPr id="4" name="Picture 3" descr="A u m l activity diagram for the do, period, period, period, while iteration statement. Initial state. Step 1, decision box. Step 2, activity: display the counter value. Divider, constraint: console, period, write, left parenthesis, dollar sign, open quotes, left brace, counter, right brace, close quotes, right parenthesis, semicolon. Step 3, activity: Increment the control variable. Divider, constraint: + + counter. Step 4, decision box: counter, left angle bracket = 10. Control flow from step 4 to step 2. Divider, note: determine whether looping should continue. Step 4, decision box: counter right angle bracket 10, final n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01" y="1560579"/>
            <a:ext cx="7986597" cy="4699364"/>
          </a:xfrm>
          <a:prstGeom prst="rect">
            <a:avLst/>
          </a:prstGeom>
        </p:spPr>
      </p:pic>
    </p:spTree>
    <p:extLst>
      <p:ext uri="{BB962C8B-B14F-4D97-AF65-F5344CB8AC3E}">
        <p14:creationId xmlns:p14="http://schemas.microsoft.com/office/powerpoint/2010/main" val="2874989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6.8 </a:t>
            </a:r>
            <a:r>
              <a:rPr lang="en-US" dirty="0" smtClean="0">
                <a:latin typeface="Consolas" panose="020B0609020204030204" pitchFamily="49" charset="0"/>
                <a:cs typeface="Times New Roman" panose="02020603050405020304" pitchFamily="18" charset="0"/>
              </a:rPr>
              <a:t>switch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Multiple-Selection Statement </a:t>
            </a:r>
          </a:p>
        </p:txBody>
      </p:sp>
      <p:sp>
        <p:nvSpPr>
          <p:cNvPr id="3" name="Text Placeholder 2"/>
          <p:cNvSpPr>
            <a:spLocks noGrp="1"/>
          </p:cNvSpPr>
          <p:nvPr>
            <p:ph type="body" idx="1"/>
          </p:nvPr>
        </p:nvSpPr>
        <p:spPr>
          <a:xfrm>
            <a:off x="457200" y="1600201"/>
            <a:ext cx="8229600" cy="2260600"/>
          </a:xfrm>
        </p:spPr>
        <p:txBody>
          <a:bodyPr/>
          <a:lstStyle/>
          <a:p>
            <a:pPr eaLnBrk="1" hangingPunct="1"/>
            <a:r>
              <a:rPr lang="en-US" altLang="en-US" sz="2400" dirty="0">
                <a:latin typeface="+mn-lt"/>
                <a:cs typeface="Times New Roman" panose="02020603050405020304" pitchFamily="18" charset="0"/>
              </a:rPr>
              <a:t>The </a:t>
            </a:r>
            <a:r>
              <a:rPr lang="en-US" altLang="en-US" sz="2400" b="1" dirty="0">
                <a:solidFill>
                  <a:schemeClr val="tx1"/>
                </a:solidFill>
                <a:latin typeface="Consolas" panose="020B0609020204030204" pitchFamily="49" charset="0"/>
                <a:cs typeface="Times New Roman" panose="02020603050405020304" pitchFamily="18" charset="0"/>
              </a:rPr>
              <a:t>switch</a:t>
            </a:r>
            <a:r>
              <a:rPr lang="en-US" altLang="en-US" sz="2400" b="1" dirty="0">
                <a:solidFill>
                  <a:schemeClr val="tx1"/>
                </a:solidFill>
                <a:latin typeface="+mn-lt"/>
                <a:cs typeface="Times New Roman" panose="02020603050405020304" pitchFamily="18" charset="0"/>
              </a:rPr>
              <a:t> multiple-selection</a:t>
            </a:r>
            <a:r>
              <a:rPr lang="en-US" altLang="en-US" sz="2400" dirty="0">
                <a:solidFill>
                  <a:schemeClr val="tx1"/>
                </a:solidFill>
                <a:latin typeface="+mn-lt"/>
                <a:cs typeface="Times New Roman" panose="02020603050405020304" pitchFamily="18" charset="0"/>
              </a:rPr>
              <a:t> </a:t>
            </a:r>
            <a:r>
              <a:rPr lang="en-US" altLang="en-US" sz="2400" dirty="0">
                <a:latin typeface="+mn-lt"/>
                <a:cs typeface="Times New Roman" panose="02020603050405020304" pitchFamily="18" charset="0"/>
              </a:rPr>
              <a:t>statement performs different actions based on the value of an expression.</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cs typeface="Times New Roman" panose="02020603050405020304" pitchFamily="18" charset="0"/>
              </a:rPr>
              <a:t>Each action is associated with the value of a </a:t>
            </a:r>
            <a:r>
              <a:rPr lang="en-US" altLang="en-US" sz="2400" b="1" dirty="0">
                <a:solidFill>
                  <a:schemeClr val="tx1"/>
                </a:solidFill>
                <a:latin typeface="+mn-lt"/>
                <a:cs typeface="Times New Roman" panose="02020603050405020304" pitchFamily="18" charset="0"/>
              </a:rPr>
              <a:t>constant integral expression</a:t>
            </a:r>
            <a:r>
              <a:rPr lang="en-US" altLang="en-US" sz="2400" dirty="0">
                <a:solidFill>
                  <a:schemeClr val="tx1"/>
                </a:solidFill>
                <a:latin typeface="+mn-lt"/>
                <a:cs typeface="Times New Roman" panose="02020603050405020304" pitchFamily="18" charset="0"/>
              </a:rPr>
              <a:t> </a:t>
            </a:r>
            <a:r>
              <a:rPr lang="en-US" altLang="en-US" sz="2400" dirty="0">
                <a:latin typeface="+mn-lt"/>
                <a:cs typeface="Times New Roman" panose="02020603050405020304" pitchFamily="18" charset="0"/>
              </a:rPr>
              <a:t>or a </a:t>
            </a:r>
            <a:r>
              <a:rPr lang="en-US" altLang="en-US" sz="2400" b="1" dirty="0">
                <a:solidFill>
                  <a:schemeClr val="tx1"/>
                </a:solidFill>
                <a:latin typeface="+mn-lt"/>
                <a:cs typeface="Times New Roman" panose="02020603050405020304" pitchFamily="18" charset="0"/>
              </a:rPr>
              <a:t>constant string expression</a:t>
            </a:r>
            <a:r>
              <a:rPr lang="en-US" altLang="en-US" sz="2400" dirty="0">
                <a:solidFill>
                  <a:schemeClr val="tx1"/>
                </a:solidFill>
                <a:latin typeface="+mn-lt"/>
                <a:cs typeface="Times New Roman" panose="02020603050405020304" pitchFamily="18" charset="0"/>
              </a:rPr>
              <a:t> </a:t>
            </a:r>
            <a:r>
              <a:rPr lang="en-US" altLang="en-US" sz="2400" dirty="0">
                <a:latin typeface="+mn-lt"/>
                <a:cs typeface="Times New Roman" panose="02020603050405020304" pitchFamily="18" charset="0"/>
              </a:rPr>
              <a:t>that the expression may assume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72229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6.8.1 Using a </a:t>
            </a:r>
            <a:r>
              <a:rPr lang="en-US" dirty="0">
                <a:latin typeface="Consolas" panose="020B0609020204030204" pitchFamily="49"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Statement to Count A, B, C, D and F </a:t>
            </a:r>
            <a:r>
              <a:rPr lang="en-US" dirty="0" smtClean="0">
                <a:latin typeface="Times New Roman" panose="02020603050405020304" pitchFamily="18" charset="0"/>
                <a:cs typeface="Times New Roman" panose="02020603050405020304" pitchFamily="18" charset="0"/>
              </a:rPr>
              <a:t>Grades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913743"/>
          </a:xfrm>
        </p:spPr>
        <p:txBody>
          <a:bodyPr/>
          <a:lstStyle/>
          <a:p>
            <a:r>
              <a:rPr lang="en-US" altLang="en-US" sz="2400" dirty="0">
                <a:latin typeface="+mn-lt"/>
              </a:rPr>
              <a:t>Figure 6.9 </a:t>
            </a:r>
            <a:r>
              <a:rPr lang="en-US" sz="2400" dirty="0">
                <a:latin typeface="+mn-lt"/>
              </a:rPr>
              <a:t>calculates the class average of a set of numeric grades entered by the user, and uses a </a:t>
            </a:r>
            <a:r>
              <a:rPr lang="en-US" sz="2400" dirty="0">
                <a:latin typeface="Consolas" panose="020B0609020204030204" pitchFamily="49" charset="0"/>
              </a:rPr>
              <a:t>switch</a:t>
            </a:r>
            <a:r>
              <a:rPr lang="en-US" sz="2400" b="1" dirty="0">
                <a:latin typeface="+mn-lt"/>
              </a:rPr>
              <a:t> </a:t>
            </a:r>
            <a:r>
              <a:rPr lang="en-US" sz="2400" dirty="0">
                <a:latin typeface="+mn-lt"/>
              </a:rPr>
              <a:t>statement to determine whether each grade is the equivalent of an A, B, C, D or F and to increment the appropriate grade counter</a:t>
            </a:r>
            <a:r>
              <a:rPr lang="en-US" sz="2400" dirty="0" smtClean="0">
                <a:latin typeface="+mn-lt"/>
              </a:rPr>
              <a:t>.</a:t>
            </a:r>
            <a:endParaRPr lang="en-US" sz="2400" dirty="0">
              <a:latin typeface="+mn-lt"/>
            </a:endParaRPr>
          </a:p>
          <a:p>
            <a:r>
              <a:rPr lang="en-US" sz="2400" dirty="0">
                <a:latin typeface="+mn-lt"/>
              </a:rPr>
              <a:t>The program also displays a summary of the number of students who received each grade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834625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6.9 </a:t>
            </a:r>
            <a:r>
              <a:rPr lang="en-US" dirty="0" smtClean="0"/>
              <a:t>Using </a:t>
            </a:r>
            <a:r>
              <a:rPr lang="en-US" dirty="0"/>
              <a:t>a </a:t>
            </a:r>
            <a:r>
              <a:rPr lang="en-US" dirty="0">
                <a:latin typeface="Consolas" panose="020B0609020204030204" pitchFamily="49" charset="0"/>
              </a:rPr>
              <a:t>switch</a:t>
            </a:r>
            <a:r>
              <a:rPr lang="en-US" dirty="0"/>
              <a:t> Statement to Count Letter Grades </a:t>
            </a:r>
            <a:r>
              <a:rPr lang="en-US" sz="2000" b="0" dirty="0" smtClean="0"/>
              <a:t>(1 of 6)</a:t>
            </a:r>
            <a:endParaRPr lang="en-US" sz="2000" b="0" dirty="0"/>
          </a:p>
        </p:txBody>
      </p:sp>
      <p:pic>
        <p:nvPicPr>
          <p:cNvPr id="4" name="Picture 3" descr="Program code. Line 1: forward slash, forward slash, fig period 6.9, colon, letter grades, period, c s. Line 2: forward slash, forward slash, using a switch statement to count letter grades. Line 3: using system, semicolon. Line 4: blank. Line 5: class letter grades. Line 6: left brace. Line 7, indented once: static void main, left parenthesis, right parenthesis. Line 8, indented once: left brace. Line 9, indented twice: i n t, total = 0, semicolon, forward slash, forward slash, sum of grades. Line 10, indented twice: i n t, grade counter = 0, semicolon, forward slash, forward slash, number of grades entered. Line 11, indented twice: i n t, ay count = 0, semicolon, forward slash, forward slash, count of ay grades. Line 12, indented twice: i n t, b count = 0, semicolon, forward slash, forward slash, count of b grades. Line 13, indented twice: i n t, c count = 0, semicolon, forward slash, forward slash, count of c grades. Line 14, indented twice: i n t, d count = 0, semicolon, forward slash, forward slash, count of d grades. Line 15, indented twice: i n t, f count = 0, semicolon, forward slash, forward slash, count of f grades.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02" y="1616286"/>
            <a:ext cx="7736997" cy="3517789"/>
          </a:xfrm>
          <a:prstGeom prst="rect">
            <a:avLst/>
          </a:prstGeom>
        </p:spPr>
      </p:pic>
    </p:spTree>
    <p:extLst>
      <p:ext uri="{BB962C8B-B14F-4D97-AF65-F5344CB8AC3E}">
        <p14:creationId xmlns:p14="http://schemas.microsoft.com/office/powerpoint/2010/main" val="1215861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6.9 Using a </a:t>
            </a:r>
            <a:r>
              <a:rPr lang="en-US" dirty="0">
                <a:latin typeface="Consolas" panose="020B0609020204030204" pitchFamily="49" charset="0"/>
              </a:rPr>
              <a:t>switch</a:t>
            </a:r>
            <a:r>
              <a:rPr lang="en-US" dirty="0"/>
              <a:t> Statement to Count Letter </a:t>
            </a:r>
            <a:r>
              <a:rPr lang="en-US" dirty="0" smtClean="0"/>
              <a:t>Grades </a:t>
            </a:r>
            <a:r>
              <a:rPr lang="en-US" sz="2000" b="0" dirty="0" smtClean="0"/>
              <a:t>(2 of 6)</a:t>
            </a:r>
            <a:endParaRPr lang="en-US" sz="2000" b="0" dirty="0"/>
          </a:p>
        </p:txBody>
      </p:sp>
      <p:pic>
        <p:nvPicPr>
          <p:cNvPr id="4" name="Picture 3" descr="Program code. Line 17, indented twice: console, period, write line, left parenthesis, open quotes, enter the integer grades in the range 0 to 100, period, close quotes, right parenthesis, semicolon. Line 18, indented twice: console, period, write line, left parenthesis. Line 19, indented three times: open quotes, type, left angle bracket, c t r l, right angle bracket, z and press enter to terminate input, colon, close quotes, right parenthesis, semicolon. Line 20: blank. Line 21, indented twice: string input = console, period, read line, left parenthesis, right parenthesis, semicolon, forward slash, forward slash, read user input. Line 22: blank. Line 23, indented twice: forward slash, forward slash, loop until user enters the end-of-file indicator, left parenthesis, left angle bracket, c t r l, right angle bracket, z, right parenthesis. Line 24, indented twice: while, left parenthesis, input, exclamation point, = null, right parenthesis. Line 25, indented twice: left brace. Line 26 indented three times: i n t, grade = i n t, period, parse, left parenthesis, input, right parenthesis, semicolon, forward slash, forward slash, read grade off user input. Line 27, indented three times: total + = grade, semicolon, forward slash, forward slash, add grade to total. Line 28, indented three times: + + grade counter, semicolon, forward slash, forward slash, increment number of grades. Line 2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38" y="1595480"/>
            <a:ext cx="8136724" cy="3163008"/>
          </a:xfrm>
          <a:prstGeom prst="rect">
            <a:avLst/>
          </a:prstGeom>
        </p:spPr>
      </p:pic>
    </p:spTree>
    <p:extLst>
      <p:ext uri="{BB962C8B-B14F-4D97-AF65-F5344CB8AC3E}">
        <p14:creationId xmlns:p14="http://schemas.microsoft.com/office/powerpoint/2010/main" val="30772436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6.9 Using a </a:t>
            </a:r>
            <a:r>
              <a:rPr lang="en-US" dirty="0">
                <a:latin typeface="Consolas" panose="020B0609020204030204" pitchFamily="49" charset="0"/>
              </a:rPr>
              <a:t>switch</a:t>
            </a:r>
            <a:r>
              <a:rPr lang="en-US" dirty="0"/>
              <a:t> Statement to Count Letter Grades </a:t>
            </a:r>
            <a:r>
              <a:rPr lang="en-US" sz="2000" b="0" dirty="0" smtClean="0"/>
              <a:t>(3 </a:t>
            </a:r>
            <a:r>
              <a:rPr lang="en-US" sz="2000" b="0" dirty="0"/>
              <a:t>of 6)</a:t>
            </a:r>
            <a:endParaRPr lang="en-US" dirty="0"/>
          </a:p>
        </p:txBody>
      </p:sp>
      <p:pic>
        <p:nvPicPr>
          <p:cNvPr id="4" name="Picture 3" descr="Program code. Line 30, indented three times: forward slash, forward slash, determine which grade was entered. Line 31, indented three times: switch, left parenthesis, grade, forward slash, 10, right parenthesis. Line 32, indented three times: left brace. Line 33, indented four times: case 9, colon, forward slash, forward slash, grade was in the 90s. Line 34, indented four times: case 10, colon, forward slash, forward slash, grade was 100. Line 35, indented five times: + + ay count, semicolon, forward slash, forward slash, increment ay count. Line 36, indented five times: break, semicolon, forward slash, forward slash, necessary to exit switch. Line 37, indented four times: case 8, colon, forward slash, forward slash, grade was between 80 and 89. Line 38, indented five times: + + b count, semicolon, forward slash, forward slash, increment b count. Line 39, indented five times: break, semicolon, forward slash, forward slash, exit switch. Line 40, indented four times: case 7, colon, forward slash, forward slash, grade was between 70 and 79. Line 41, indented five times: + + c count, semicolon, forward slash, forward slash, increment c count. Line 42, indented five times: break, semicolon, forward slash, forward slash, exit switch. Line 43, indented four times: case 6, colon, forward slash, forward slash, grade was between 60 and 69. Line 44, indented five times: + + d count, semicolon, forward slash, forward slash, increment d count. Line 45, indented five times: break, semicolon, forward slash, forward slash, exit switch. Line 46, indented four times: default, colon, forward slash, forward slash, grade was less than 60. Line 47, indented five times: + + f count, semicolon, forward slash, forward slash, increment f count. Line 48, indented five times: break, semicolon, forward slash, forward slash, exit switch. Line 49, indented three times: right brace. Line 50: blank. Line 51, indented three times: input = console, period, read line, left parenthesis, right parenthesis, semicolon, forward slash, forward slash, read user input. Line 5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066" y="1612715"/>
            <a:ext cx="6927363" cy="4434671"/>
          </a:xfrm>
          <a:prstGeom prst="rect">
            <a:avLst/>
          </a:prstGeom>
        </p:spPr>
      </p:pic>
    </p:spTree>
    <p:extLst>
      <p:ext uri="{BB962C8B-B14F-4D97-AF65-F5344CB8AC3E}">
        <p14:creationId xmlns:p14="http://schemas.microsoft.com/office/powerpoint/2010/main" val="3417422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(2 </a:t>
            </a:r>
            <a:r>
              <a:rPr lang="en-US" sz="2000" b="0" dirty="0"/>
              <a:t>of </a:t>
            </a:r>
            <a:r>
              <a:rPr lang="en-US" sz="2000" b="0" dirty="0" smtClean="0"/>
              <a:t>5)</a:t>
            </a:r>
            <a:endParaRPr lang="en-US" sz="2000" dirty="0"/>
          </a:p>
        </p:txBody>
      </p:sp>
      <p:sp>
        <p:nvSpPr>
          <p:cNvPr id="3" name="Text Placeholder 2"/>
          <p:cNvSpPr>
            <a:spLocks noGrp="1"/>
          </p:cNvSpPr>
          <p:nvPr>
            <p:ph type="body" idx="1"/>
          </p:nvPr>
        </p:nvSpPr>
        <p:spPr/>
        <p:txBody>
          <a:bodyPr/>
          <a:lstStyle/>
          <a:p>
            <a:pPr marL="487350" lvl="1" indent="0">
              <a:buNone/>
            </a:pPr>
            <a:r>
              <a:rPr lang="en-US" sz="2400" dirty="0" smtClean="0">
                <a:solidFill>
                  <a:schemeClr val="tx2"/>
                </a:solidFill>
                <a:latin typeface="+mn-lt"/>
              </a:rPr>
              <a:t>6.3.6</a:t>
            </a:r>
            <a:r>
              <a:rPr lang="en-US" sz="2400" dirty="0" smtClean="0">
                <a:latin typeface="+mn-lt"/>
              </a:rPr>
              <a:t> Using a </a:t>
            </a:r>
            <a:r>
              <a:rPr lang="en-US" sz="2400" dirty="0" smtClean="0">
                <a:latin typeface="Consolas" panose="020B0609020204030204" pitchFamily="49" charset="0"/>
              </a:rPr>
              <a:t>for</a:t>
            </a:r>
            <a:r>
              <a:rPr lang="en-US" sz="2400" b="1" dirty="0" smtClean="0">
                <a:latin typeface="+mn-lt"/>
              </a:rPr>
              <a:t> </a:t>
            </a:r>
            <a:r>
              <a:rPr lang="en-US" sz="2400" dirty="0" smtClean="0">
                <a:latin typeface="+mn-lt"/>
              </a:rPr>
              <a:t>Statement’s Control Variable in the Statement’s Body</a:t>
            </a:r>
          </a:p>
          <a:p>
            <a:pPr marL="487350" lvl="1" indent="0">
              <a:buNone/>
            </a:pPr>
            <a:r>
              <a:rPr lang="en-US" sz="2400" dirty="0" smtClean="0">
                <a:solidFill>
                  <a:schemeClr val="tx2"/>
                </a:solidFill>
                <a:latin typeface="+mn-lt"/>
              </a:rPr>
              <a:t>6.3.7</a:t>
            </a:r>
            <a:r>
              <a:rPr lang="en-US" sz="2400" dirty="0" smtClean="0">
                <a:latin typeface="+mn-lt"/>
              </a:rPr>
              <a:t> 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Activity Diagram for the </a:t>
            </a:r>
            <a:r>
              <a:rPr lang="en-US" sz="2400" dirty="0">
                <a:latin typeface="Consolas" panose="020B0609020204030204" pitchFamily="49" charset="0"/>
              </a:rPr>
              <a:t>for</a:t>
            </a:r>
            <a:r>
              <a:rPr lang="en-US" sz="2400" b="1" dirty="0">
                <a:latin typeface="+mn-lt"/>
              </a:rPr>
              <a:t> </a:t>
            </a:r>
            <a:r>
              <a:rPr lang="en-US" sz="2400" dirty="0" smtClean="0">
                <a:latin typeface="+mn-lt"/>
              </a:rPr>
              <a:t>Statement</a:t>
            </a:r>
          </a:p>
          <a:p>
            <a:pPr marL="0" indent="0">
              <a:buNone/>
            </a:pPr>
            <a:r>
              <a:rPr lang="en-US" sz="2400" b="1" dirty="0">
                <a:solidFill>
                  <a:schemeClr val="tx2"/>
                </a:solidFill>
                <a:latin typeface="+mn-lt"/>
              </a:rPr>
              <a:t>6.4</a:t>
            </a:r>
            <a:r>
              <a:rPr lang="en-US" sz="2400" dirty="0">
                <a:latin typeface="+mn-lt"/>
              </a:rPr>
              <a:t> Examples Using the </a:t>
            </a:r>
            <a:r>
              <a:rPr lang="en-US" sz="2400" dirty="0">
                <a:latin typeface="Consolas" panose="020B0609020204030204" pitchFamily="49" charset="0"/>
              </a:rPr>
              <a:t>for</a:t>
            </a:r>
            <a:r>
              <a:rPr lang="en-US" sz="2400" b="1" dirty="0">
                <a:latin typeface="+mn-lt"/>
              </a:rPr>
              <a:t> </a:t>
            </a:r>
            <a:r>
              <a:rPr lang="en-US" sz="2400" dirty="0">
                <a:latin typeface="+mn-lt"/>
              </a:rPr>
              <a:t>Statement</a:t>
            </a:r>
          </a:p>
          <a:p>
            <a:pPr marL="0" indent="0">
              <a:buNone/>
            </a:pPr>
            <a:r>
              <a:rPr lang="en-US" sz="2400" b="1" dirty="0">
                <a:solidFill>
                  <a:schemeClr val="tx2"/>
                </a:solidFill>
                <a:latin typeface="+mn-lt"/>
              </a:rPr>
              <a:t>6.5</a:t>
            </a:r>
            <a:r>
              <a:rPr lang="en-US" sz="2400" dirty="0">
                <a:latin typeface="+mn-lt"/>
              </a:rPr>
              <a:t> App: Summing Even Integers</a:t>
            </a:r>
          </a:p>
          <a:p>
            <a:pPr marL="0" indent="0">
              <a:buNone/>
            </a:pPr>
            <a:r>
              <a:rPr lang="en-US" sz="2400" b="1" dirty="0">
                <a:solidFill>
                  <a:schemeClr val="tx2"/>
                </a:solidFill>
                <a:latin typeface="+mn-lt"/>
              </a:rPr>
              <a:t>6.6</a:t>
            </a:r>
            <a:r>
              <a:rPr lang="en-US" sz="2400" dirty="0">
                <a:latin typeface="+mn-lt"/>
              </a:rPr>
              <a:t> App: Compound-Interest Calculations</a:t>
            </a:r>
          </a:p>
          <a:p>
            <a:pPr marL="487350" lvl="1" indent="0">
              <a:buNone/>
            </a:pPr>
            <a:r>
              <a:rPr lang="en-US" sz="2400" dirty="0">
                <a:solidFill>
                  <a:schemeClr val="tx2"/>
                </a:solidFill>
                <a:latin typeface="+mn-lt"/>
              </a:rPr>
              <a:t>6.6.1</a:t>
            </a:r>
            <a:r>
              <a:rPr lang="en-US" sz="2400" dirty="0">
                <a:latin typeface="+mn-lt"/>
              </a:rPr>
              <a:t> Performing the Interest Calculation with </a:t>
            </a:r>
            <a:r>
              <a:rPr lang="en-US" sz="2400" dirty="0">
                <a:latin typeface="Consolas" panose="020B0609020204030204" pitchFamily="49" charset="0"/>
              </a:rPr>
              <a:t>Math</a:t>
            </a:r>
            <a:r>
              <a:rPr lang="en-US" sz="2400" dirty="0">
                <a:latin typeface="+mn-lt"/>
              </a:rPr>
              <a:t> Method </a:t>
            </a:r>
            <a:r>
              <a:rPr lang="en-US" sz="2400" dirty="0">
                <a:latin typeface="Consolas" panose="020B0609020204030204" pitchFamily="49" charset="0"/>
              </a:rPr>
              <a:t>pow</a:t>
            </a:r>
          </a:p>
          <a:p>
            <a:pPr marL="487350" lvl="1" indent="0">
              <a:buNone/>
            </a:pPr>
            <a:r>
              <a:rPr lang="en-US" sz="2400" dirty="0">
                <a:solidFill>
                  <a:schemeClr val="tx2"/>
                </a:solidFill>
                <a:latin typeface="+mn-lt"/>
              </a:rPr>
              <a:t>6.6.2</a:t>
            </a:r>
            <a:r>
              <a:rPr lang="en-US" sz="2400" dirty="0">
                <a:latin typeface="+mn-lt"/>
              </a:rPr>
              <a:t> Formatting with Field Widths and </a:t>
            </a:r>
            <a:r>
              <a:rPr lang="en-US" sz="2400" dirty="0" smtClean="0">
                <a:latin typeface="+mn-lt"/>
              </a:rPr>
              <a:t>Alignment</a:t>
            </a:r>
            <a:endParaRPr lang="en-US" sz="2400" dirty="0">
              <a:latin typeface="+mn-lt"/>
            </a:endParaRPr>
          </a:p>
        </p:txBody>
      </p:sp>
    </p:spTree>
    <p:extLst>
      <p:ext uri="{BB962C8B-B14F-4D97-AF65-F5344CB8AC3E}">
        <p14:creationId xmlns:p14="http://schemas.microsoft.com/office/powerpoint/2010/main" val="23836130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6.9 Using a </a:t>
            </a:r>
            <a:r>
              <a:rPr lang="en-US" dirty="0">
                <a:latin typeface="Consolas" panose="020B0609020204030204" pitchFamily="49" charset="0"/>
              </a:rPr>
              <a:t>switch</a:t>
            </a:r>
            <a:r>
              <a:rPr lang="en-US" dirty="0"/>
              <a:t> Statement to Count Letter </a:t>
            </a:r>
            <a:r>
              <a:rPr lang="en-US" dirty="0" smtClean="0"/>
              <a:t>Grades </a:t>
            </a:r>
            <a:r>
              <a:rPr lang="en-US" sz="2000" b="0" dirty="0" smtClean="0"/>
              <a:t>(4 </a:t>
            </a:r>
            <a:r>
              <a:rPr lang="en-US" sz="2000" b="0" dirty="0"/>
              <a:t>of 6)</a:t>
            </a:r>
            <a:endParaRPr lang="en-US" dirty="0"/>
          </a:p>
        </p:txBody>
      </p:sp>
      <p:pic>
        <p:nvPicPr>
          <p:cNvPr id="4" name="Picture 3" descr="Program code. Line 53: blank. Line 54, indented twice: console, period, write line, left parenthesis, open quotes, back slash, n grade report, colon, close quotes, right parenthesis, semicolon. Line 55: blank. Line 56, indented twice: forward slash, forward slash, if user entered at least one grade, point, point, point. Line 57, indented twice: if, left parenthesis, grade counter, exclamation point, = 0, right parenthesis. Line 58, indented twice: left brace. Line 59, indented three times: forward slash, forward slash, calculate average of all grades entered. Line 60, indented three times: double average = left parenthesis, double, right parenthesis, total, forward slash, grade counter, semicolon. Line 61: blank. Line 62, indented three times: forward slash, forward slash, output summary of results. Line 63, indented three times: console, period, write line, left parenthesis. Line 64, indented four times: dollar sign, open quotes, total of the, left brace, grade counter, right brace, grades entered is, left brace, total, right brace, close quotes, right parenthesis, semicolon. Line 65, indented three times: console, period, write line, left parenthesis, dollar sign, open quotes, class average is, left brace, average, colon, f, right brace, close quotes, right parenthesis, semicolon. Line 66, indented three times: console, period, write line, left parenthesis, open quotes, number of students who received each grade, colon, close quotes, right parenthesis, semicolon. Line 67, indented three times: console, period, write line, left parenthesis, dollar sign, open quotes, ay, colon, left brace, ay count, right brace, close quotes, right parenthesis, semicolon, forward slash, forward slash, display number of ay grades. Line 68, indented three times: console, period, write line, left parenthesis, dollar sign, open quotes, b, colon, left brace, b count, right brace, close quotes, right parenthesis, semicolon, forward slash, forward slash, display number of b grades. Line 69, indented three times: console, period, write line, left parenthesis, dollar sign, open quotes, c, colon, left brace, c count, right brace, close quotes, right parenthesis, semicolon, forward slash, forward slash, display number of c grades. Line 70, indented three times: console, period, write line, left parenthesis, dollar sign, open quotes, d, colon, left brace, d count, right brace, close quotes, right parenthesis, semicolon, forward slash, forward slash, display number of d grades. Line 71, indented three times: console, period, write line, left parenthesis, dollar sign, open quotes, f, colon, left brace, f count, right brace, close quotes, right parenthesis, semicolon, forward slash, forward slash, display number of f grades. Line 7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21" y="1650596"/>
            <a:ext cx="7502559" cy="4198489"/>
          </a:xfrm>
          <a:prstGeom prst="rect">
            <a:avLst/>
          </a:prstGeom>
        </p:spPr>
      </p:pic>
    </p:spTree>
    <p:extLst>
      <p:ext uri="{BB962C8B-B14F-4D97-AF65-F5344CB8AC3E}">
        <p14:creationId xmlns:p14="http://schemas.microsoft.com/office/powerpoint/2010/main" val="4122797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6.9 Using a </a:t>
            </a:r>
            <a:r>
              <a:rPr lang="en-US" dirty="0">
                <a:latin typeface="Consolas" panose="020B0609020204030204" pitchFamily="49" charset="0"/>
              </a:rPr>
              <a:t>switch</a:t>
            </a:r>
            <a:r>
              <a:rPr lang="en-US" dirty="0"/>
              <a:t> Statement to Count Letter Grades </a:t>
            </a:r>
            <a:r>
              <a:rPr lang="en-US" sz="2000" b="0" dirty="0" smtClean="0"/>
              <a:t>(5 </a:t>
            </a:r>
            <a:r>
              <a:rPr lang="en-US" sz="2000" b="0" dirty="0"/>
              <a:t>of 6)</a:t>
            </a:r>
            <a:endParaRPr lang="en-US" dirty="0"/>
          </a:p>
        </p:txBody>
      </p:sp>
      <p:pic>
        <p:nvPicPr>
          <p:cNvPr id="4" name="Picture 3" descr="Program code. Line 73, indented twice: else, forward slash, forward slash, no grades were entered, comma, so output appropriate message. Line 74, indented twice: left brace. Line 75, indented three times: console, period, write line, left parenthesis, open quotes, no grades were entered, close quotes, right parenthesis, semicolon. Line 76, indented twice: right brace. Line 77, indented once: right brace. Line 7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40" y="1758089"/>
            <a:ext cx="7946720" cy="1561154"/>
          </a:xfrm>
          <a:prstGeom prst="rect">
            <a:avLst/>
          </a:prstGeom>
        </p:spPr>
      </p:pic>
    </p:spTree>
    <p:extLst>
      <p:ext uri="{BB962C8B-B14F-4D97-AF65-F5344CB8AC3E}">
        <p14:creationId xmlns:p14="http://schemas.microsoft.com/office/powerpoint/2010/main" val="1693849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6.9 Using a </a:t>
            </a:r>
            <a:r>
              <a:rPr lang="en-US" dirty="0">
                <a:latin typeface="Consolas" panose="020B0609020204030204" pitchFamily="49" charset="0"/>
              </a:rPr>
              <a:t>switch</a:t>
            </a:r>
            <a:r>
              <a:rPr lang="en-US" dirty="0"/>
              <a:t> Statement to Count Letter Grades </a:t>
            </a:r>
            <a:r>
              <a:rPr lang="en-US" sz="2000" b="0" dirty="0" smtClean="0"/>
              <a:t>(6 </a:t>
            </a:r>
            <a:r>
              <a:rPr lang="en-US" sz="2000" b="0" dirty="0"/>
              <a:t>of 6)</a:t>
            </a:r>
            <a:endParaRPr lang="en-US" dirty="0"/>
          </a:p>
        </p:txBody>
      </p:sp>
      <p:pic>
        <p:nvPicPr>
          <p:cNvPr id="4" name="Picture 3" descr="The output to count letter grades using a switch statement. Line 1: enter the integer grades in the range 0 to 100, period. Line 2: type, left angle bracket, c t r l, right angle bracket, z and press enter to terminate input, colon. Line 3: 99. Line 4: 92. Line 5: 45. Line 6: 57. Line 7: 63. Line 8: 71. Line 9: 76. Line 10: 85. Line 11: 90. Line 12: 100. Line 13: caret z. Line 1: grade report, colon. Line 2: total of the 10 grades entered is 778. Line 3: class average is 77.80. Line 4: number of students who received each grade, colon. Line 5: ay, colon, 4. Line 6: b, colon, 1. Line 7: c, colon, 2. Line 8: d, colon, 1. Line 9: f, colo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60" y="1583315"/>
            <a:ext cx="7649881" cy="4608867"/>
          </a:xfrm>
          <a:prstGeom prst="rect">
            <a:avLst/>
          </a:prstGeom>
        </p:spPr>
      </p:pic>
    </p:spTree>
    <p:extLst>
      <p:ext uri="{BB962C8B-B14F-4D97-AF65-F5344CB8AC3E}">
        <p14:creationId xmlns:p14="http://schemas.microsoft.com/office/powerpoint/2010/main" val="32311052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6.8.1 Using a </a:t>
            </a:r>
            <a:r>
              <a:rPr lang="en-US" dirty="0">
                <a:latin typeface="Consolas" panose="020B0609020204030204" pitchFamily="49"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Statement to Count A, B, C, D and F </a:t>
            </a:r>
            <a:r>
              <a:rPr lang="en-US" dirty="0" smtClean="0">
                <a:latin typeface="Times New Roman" panose="02020603050405020304" pitchFamily="18" charset="0"/>
                <a:cs typeface="Times New Roman" panose="02020603050405020304" pitchFamily="18" charset="0"/>
              </a:rPr>
              <a:t>Grades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The expression following keyword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switch</a:t>
            </a:r>
            <a:r>
              <a:rPr lang="en-US" altLang="en-US" sz="2400" dirty="0">
                <a:latin typeface="+mn-lt"/>
                <a:ea typeface="Times New Roman" panose="02020603050405020304" pitchFamily="18" charset="0"/>
                <a:cs typeface="Calibri" panose="020F0502020204030204" pitchFamily="34" charset="0"/>
              </a:rPr>
              <a:t> is called the </a:t>
            </a:r>
            <a:r>
              <a:rPr lang="en-US" altLang="en-US" sz="2400" b="1" dirty="0">
                <a:solidFill>
                  <a:schemeClr val="tx1"/>
                </a:solidFill>
                <a:latin typeface="Consolas" panose="020B0609020204030204" pitchFamily="49" charset="0"/>
                <a:ea typeface="Times New Roman" panose="02020603050405020304" pitchFamily="18" charset="0"/>
                <a:cs typeface="Calibri" panose="020F0502020204030204" pitchFamily="34" charset="0"/>
              </a:rPr>
              <a:t>switch</a:t>
            </a:r>
            <a:r>
              <a:rPr lang="en-US" altLang="en-US" sz="2400" b="1" dirty="0">
                <a:solidFill>
                  <a:schemeClr val="tx1"/>
                </a:solidFill>
                <a:latin typeface="+mn-lt"/>
                <a:ea typeface="Times New Roman" panose="02020603050405020304" pitchFamily="18" charset="0"/>
                <a:cs typeface="Calibri" panose="020F0502020204030204" pitchFamily="34" charset="0"/>
              </a:rPr>
              <a:t> expression</a:t>
            </a:r>
            <a:r>
              <a:rPr lang="en-US" altLang="en-US" sz="2400"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Lucida Console" panose="020B0609040504020204" pitchFamily="49" charset="0"/>
              </a:rPr>
              <a:t>The app attempts to match the value of the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switch</a:t>
            </a:r>
            <a:r>
              <a:rPr lang="en-US" altLang="en-US" sz="2400" b="1" dirty="0">
                <a:latin typeface="+mn-lt"/>
                <a:cs typeface="Times New Roman" panose="02020603050405020304" pitchFamily="18" charset="0"/>
              </a:rPr>
              <a:t> </a:t>
            </a:r>
            <a:r>
              <a:rPr lang="en-US" altLang="en-US" sz="2400" dirty="0">
                <a:latin typeface="+mn-lt"/>
                <a:cs typeface="Times New Roman" panose="02020603050405020304" pitchFamily="18" charset="0"/>
              </a:rPr>
              <a:t>expression with one of the </a:t>
            </a:r>
            <a:r>
              <a:rPr lang="en-US" altLang="en-US" sz="2400" dirty="0">
                <a:latin typeface="Consolas" panose="020B0609020204030204" pitchFamily="49" charset="0"/>
                <a:cs typeface="Times New Roman" panose="02020603050405020304" pitchFamily="18" charset="0"/>
              </a:rPr>
              <a:t>case</a:t>
            </a:r>
            <a:r>
              <a:rPr lang="en-US" altLang="en-US" sz="2400" dirty="0">
                <a:latin typeface="+mn-lt"/>
                <a:cs typeface="Times New Roman" panose="02020603050405020304" pitchFamily="18" charset="0"/>
              </a:rPr>
              <a:t> labels.</a:t>
            </a:r>
          </a:p>
          <a:p>
            <a:pPr eaLnBrk="1" hangingPunct="1"/>
            <a:r>
              <a:rPr lang="en-US" altLang="en-US" sz="2400" dirty="0">
                <a:latin typeface="+mn-lt"/>
                <a:cs typeface="Times New Roman" panose="02020603050405020304" pitchFamily="18" charset="0"/>
              </a:rPr>
              <a:t>You are required to include a statement that terminates the </a:t>
            </a:r>
            <a:r>
              <a:rPr lang="en-US" altLang="en-US" sz="2400" dirty="0">
                <a:latin typeface="Consolas" panose="020B0609020204030204" pitchFamily="49" charset="0"/>
                <a:cs typeface="Times New Roman" panose="02020603050405020304" pitchFamily="18" charset="0"/>
              </a:rPr>
              <a:t>case</a:t>
            </a:r>
            <a:r>
              <a:rPr lang="en-US" altLang="en-US" sz="2400" dirty="0">
                <a:latin typeface="+mn-lt"/>
                <a:cs typeface="Times New Roman" panose="02020603050405020304" pitchFamily="18" charset="0"/>
              </a:rPr>
              <a:t>, such as a </a:t>
            </a:r>
            <a:r>
              <a:rPr lang="en-US" altLang="en-US" sz="2400" dirty="0">
                <a:latin typeface="Consolas" panose="020B0609020204030204" pitchFamily="49" charset="0"/>
                <a:cs typeface="Times New Roman" panose="02020603050405020304" pitchFamily="18" charset="0"/>
              </a:rPr>
              <a:t>break</a:t>
            </a:r>
            <a:r>
              <a:rPr lang="en-US" altLang="en-US" sz="2400" dirty="0">
                <a:latin typeface="+mn-lt"/>
                <a:cs typeface="Times New Roman" panose="02020603050405020304" pitchFamily="18" charset="0"/>
              </a:rPr>
              <a:t>, a </a:t>
            </a:r>
            <a:r>
              <a:rPr lang="en-US" altLang="en-US" sz="2400" dirty="0">
                <a:latin typeface="Consolas" panose="020B0609020204030204" pitchFamily="49" charset="0"/>
                <a:cs typeface="Times New Roman" panose="02020603050405020304" pitchFamily="18" charset="0"/>
              </a:rPr>
              <a:t>return</a:t>
            </a:r>
            <a:r>
              <a:rPr lang="en-US" altLang="en-US" sz="2400" b="1" dirty="0">
                <a:latin typeface="+mn-lt"/>
                <a:cs typeface="Times New Roman" panose="02020603050405020304" pitchFamily="18" charset="0"/>
              </a:rPr>
              <a:t> </a:t>
            </a:r>
            <a:r>
              <a:rPr lang="en-US" altLang="en-US" sz="2400" dirty="0">
                <a:latin typeface="+mn-lt"/>
                <a:cs typeface="Times New Roman" panose="02020603050405020304" pitchFamily="18" charset="0"/>
              </a:rPr>
              <a:t>or a </a:t>
            </a:r>
            <a:r>
              <a:rPr lang="en-US" altLang="en-US" sz="2400" dirty="0">
                <a:latin typeface="Consolas" panose="020B0609020204030204" pitchFamily="49" charset="0"/>
                <a:cs typeface="Times New Roman" panose="02020603050405020304" pitchFamily="18" charset="0"/>
              </a:rPr>
              <a:t>throw</a:t>
            </a:r>
            <a:r>
              <a:rPr lang="en-US" altLang="en-US" sz="2400" dirty="0">
                <a:latin typeface="+mn-lt"/>
                <a:cs typeface="Times New Roman" panose="02020603050405020304" pitchFamily="18" charset="0"/>
              </a:rPr>
              <a:t>.</a:t>
            </a:r>
          </a:p>
          <a:p>
            <a:pPr eaLnBrk="1" hangingPunct="1"/>
            <a:r>
              <a:rPr lang="en-US" altLang="en-US" sz="2400" dirty="0">
                <a:latin typeface="+mn-lt"/>
                <a:cs typeface="Times New Roman" panose="02020603050405020304" pitchFamily="18" charset="0"/>
              </a:rPr>
              <a:t>The </a:t>
            </a:r>
            <a:r>
              <a:rPr lang="en-US" altLang="en-US" sz="2400" b="1" dirty="0">
                <a:solidFill>
                  <a:schemeClr val="tx1"/>
                </a:solidFill>
                <a:latin typeface="Consolas" panose="020B0609020204030204" pitchFamily="49" charset="0"/>
                <a:cs typeface="Times New Roman" panose="02020603050405020304" pitchFamily="18" charset="0"/>
              </a:rPr>
              <a:t>break</a:t>
            </a:r>
            <a:r>
              <a:rPr lang="en-US" altLang="en-US" sz="2400" b="1" dirty="0">
                <a:solidFill>
                  <a:schemeClr val="tx1"/>
                </a:solidFill>
                <a:latin typeface="+mn-lt"/>
                <a:cs typeface="Times New Roman" panose="02020603050405020304" pitchFamily="18" charset="0"/>
              </a:rPr>
              <a:t> statement</a:t>
            </a:r>
            <a:r>
              <a:rPr lang="en-US" altLang="en-US" sz="2400" dirty="0">
                <a:solidFill>
                  <a:schemeClr val="tx1"/>
                </a:solidFill>
                <a:latin typeface="+mn-lt"/>
                <a:cs typeface="Times New Roman" panose="02020603050405020304" pitchFamily="18" charset="0"/>
              </a:rPr>
              <a:t> </a:t>
            </a:r>
            <a:r>
              <a:rPr lang="en-US" altLang="en-US" sz="2400" dirty="0">
                <a:latin typeface="+mn-lt"/>
                <a:cs typeface="Times New Roman" panose="02020603050405020304" pitchFamily="18" charset="0"/>
              </a:rPr>
              <a:t>causes program control to proceed with the first statement after the </a:t>
            </a:r>
            <a:r>
              <a:rPr lang="en-US" altLang="en-US" sz="2400" dirty="0">
                <a:latin typeface="Consolas" panose="020B0609020204030204" pitchFamily="49" charset="0"/>
                <a:cs typeface="Times New Roman" panose="02020603050405020304" pitchFamily="18" charset="0"/>
              </a:rPr>
              <a:t>switch</a:t>
            </a:r>
            <a:r>
              <a:rPr lang="en-US" altLang="en-US" sz="2400" dirty="0">
                <a:latin typeface="+mn-lt"/>
                <a:cs typeface="Times New Roman" panose="02020603050405020304" pitchFamily="18" charset="0"/>
              </a:rPr>
              <a:t>.</a:t>
            </a:r>
          </a:p>
          <a:p>
            <a:pPr eaLnBrk="1" hangingPunct="1"/>
            <a:r>
              <a:rPr lang="en-US" altLang="en-US" sz="2400" dirty="0">
                <a:latin typeface="+mn-lt"/>
                <a:cs typeface="Times New Roman" panose="02020603050405020304" pitchFamily="18" charset="0"/>
              </a:rPr>
              <a:t>If no match occurs, the statements after the </a:t>
            </a:r>
            <a:r>
              <a:rPr lang="en-US" altLang="en-US" sz="2400" dirty="0">
                <a:latin typeface="Consolas" panose="020B0609020204030204" pitchFamily="49" charset="0"/>
                <a:cs typeface="Times New Roman" panose="02020603050405020304" pitchFamily="18" charset="0"/>
              </a:rPr>
              <a:t>default</a:t>
            </a:r>
            <a:r>
              <a:rPr lang="en-US" altLang="en-US" sz="2400" b="1" dirty="0">
                <a:latin typeface="+mn-lt"/>
                <a:cs typeface="Times New Roman" panose="02020603050405020304" pitchFamily="18" charset="0"/>
              </a:rPr>
              <a:t> </a:t>
            </a:r>
            <a:r>
              <a:rPr lang="en-US" altLang="en-US" sz="2400" dirty="0">
                <a:latin typeface="+mn-lt"/>
                <a:cs typeface="Times New Roman" panose="02020603050405020304" pitchFamily="18" charset="0"/>
              </a:rPr>
              <a:t>label execute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3035187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6.1</a:t>
            </a:r>
          </a:p>
        </p:txBody>
      </p:sp>
      <p:sp>
        <p:nvSpPr>
          <p:cNvPr id="3" name="Text Placeholder 2"/>
          <p:cNvSpPr>
            <a:spLocks noGrp="1"/>
          </p:cNvSpPr>
          <p:nvPr>
            <p:ph type="body" idx="1"/>
          </p:nvPr>
        </p:nvSpPr>
        <p:spPr>
          <a:xfrm>
            <a:off x="457200" y="1600201"/>
            <a:ext cx="8229600" cy="1259114"/>
          </a:xfrm>
        </p:spPr>
        <p:txBody>
          <a:bodyPr/>
          <a:lstStyle/>
          <a:p>
            <a:pPr marL="0" indent="0">
              <a:buNone/>
            </a:pPr>
            <a:r>
              <a:rPr lang="en-US" sz="2400" dirty="0">
                <a:latin typeface="+mn-lt"/>
              </a:rPr>
              <a:t>Although each </a:t>
            </a:r>
            <a:r>
              <a:rPr lang="en-US" sz="2400" dirty="0">
                <a:latin typeface="Consolas" panose="020B0609020204030204" pitchFamily="49" charset="0"/>
              </a:rPr>
              <a:t>case</a:t>
            </a:r>
            <a:r>
              <a:rPr lang="en-US" sz="2400" dirty="0">
                <a:latin typeface="+mn-lt"/>
              </a:rPr>
              <a:t> and the </a:t>
            </a:r>
            <a:r>
              <a:rPr lang="en-US" sz="2400" dirty="0">
                <a:latin typeface="Consolas" panose="020B0609020204030204" pitchFamily="49" charset="0"/>
              </a:rPr>
              <a:t>default</a:t>
            </a:r>
            <a:r>
              <a:rPr lang="en-US" sz="2400" b="1" dirty="0">
                <a:latin typeface="+mn-lt"/>
              </a:rPr>
              <a:t> </a:t>
            </a:r>
            <a:r>
              <a:rPr lang="en-US" sz="2400" dirty="0">
                <a:latin typeface="+mn-lt"/>
              </a:rPr>
              <a:t>label in a </a:t>
            </a:r>
            <a:r>
              <a:rPr lang="en-US" sz="2400" dirty="0">
                <a:latin typeface="Consolas" panose="020B0609020204030204" pitchFamily="49" charset="0"/>
              </a:rPr>
              <a:t>switch</a:t>
            </a:r>
            <a:r>
              <a:rPr lang="en-US" sz="2400" b="1" dirty="0">
                <a:latin typeface="+mn-lt"/>
              </a:rPr>
              <a:t> </a:t>
            </a:r>
            <a:r>
              <a:rPr lang="en-US" sz="2400" dirty="0">
                <a:latin typeface="+mn-lt"/>
              </a:rPr>
              <a:t>can occur in any order, place </a:t>
            </a:r>
            <a:r>
              <a:rPr lang="en-US" sz="2400" dirty="0" smtClean="0">
                <a:latin typeface="+mn-lt"/>
              </a:rPr>
              <a:t>the </a:t>
            </a:r>
            <a:r>
              <a:rPr lang="en-US" sz="2400" dirty="0" smtClean="0">
                <a:latin typeface="Consolas" panose="020B0609020204030204" pitchFamily="49" charset="0"/>
              </a:rPr>
              <a:t>default</a:t>
            </a:r>
            <a:r>
              <a:rPr lang="en-US" sz="2400" dirty="0" smtClean="0">
                <a:latin typeface="+mn-lt"/>
              </a:rPr>
              <a:t> </a:t>
            </a:r>
            <a:r>
              <a:rPr lang="en-US" sz="2400" dirty="0">
                <a:latin typeface="+mn-lt"/>
              </a:rPr>
              <a:t>label last for clarity.</a:t>
            </a:r>
          </a:p>
        </p:txBody>
      </p:sp>
    </p:spTree>
    <p:extLst>
      <p:ext uri="{BB962C8B-B14F-4D97-AF65-F5344CB8AC3E}">
        <p14:creationId xmlns:p14="http://schemas.microsoft.com/office/powerpoint/2010/main" val="29941039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6.8.2 </a:t>
            </a:r>
            <a:r>
              <a:rPr lang="en-US" dirty="0">
                <a:latin typeface="Consolas" panose="020B0609020204030204" pitchFamily="49"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Statement </a:t>
            </a:r>
            <a:r>
              <a:rPr lang="en-US" dirty="0" smtClean="0">
                <a:latin typeface="Times New Roman" panose="02020603050405020304" pitchFamily="18" charset="0"/>
                <a:cs typeface="Times New Roman" panose="02020603050405020304" pitchFamily="18" charset="0"/>
              </a:rPr>
              <a:t>U</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Activity Diagram</a:t>
            </a:r>
          </a:p>
        </p:txBody>
      </p:sp>
      <p:sp>
        <p:nvSpPr>
          <p:cNvPr id="3" name="Text Placeholder 2"/>
          <p:cNvSpPr>
            <a:spLocks noGrp="1"/>
          </p:cNvSpPr>
          <p:nvPr>
            <p:ph type="body" idx="1"/>
          </p:nvPr>
        </p:nvSpPr>
        <p:spPr>
          <a:xfrm>
            <a:off x="457200" y="1600201"/>
            <a:ext cx="8229600" cy="838200"/>
          </a:xfrm>
        </p:spPr>
        <p:txBody>
          <a:bodyPr/>
          <a:lstStyle/>
          <a:p>
            <a:r>
              <a:rPr lang="en-US" altLang="en-US" sz="2400" dirty="0">
                <a:latin typeface="+mn-lt"/>
                <a:ea typeface="Times New Roman" panose="02020603050405020304" pitchFamily="18" charset="0"/>
                <a:cs typeface="Calibri" panose="020F0502020204030204" pitchFamily="34" charset="0"/>
              </a:rPr>
              <a:t>Figure </a:t>
            </a:r>
            <a:r>
              <a:rPr lang="en-US" altLang="en-US" sz="2400" dirty="0" smtClean="0">
                <a:latin typeface="+mn-lt"/>
                <a:ea typeface="Times New Roman" panose="02020603050405020304" pitchFamily="18" charset="0"/>
                <a:cs typeface="Calibri" panose="020F0502020204030204" pitchFamily="34" charset="0"/>
              </a:rPr>
              <a:t>6.11(see slide 61) </a:t>
            </a:r>
            <a:r>
              <a:rPr lang="en-US" altLang="en-US" sz="2400" dirty="0">
                <a:latin typeface="+mn-lt"/>
                <a:ea typeface="Times New Roman" panose="02020603050405020304" pitchFamily="18" charset="0"/>
                <a:cs typeface="Calibri" panose="020F0502020204030204" pitchFamily="34" charset="0"/>
              </a:rPr>
              <a:t>shows the </a:t>
            </a:r>
            <a:r>
              <a:rPr lang="en-US" altLang="en-US" sz="2400" dirty="0" smtClean="0">
                <a:latin typeface="+mn-lt"/>
                <a:ea typeface="Times New Roman" panose="02020603050405020304" pitchFamily="18" charset="0"/>
                <a:cs typeface="Calibri" panose="020F0502020204030204" pitchFamily="34" charset="0"/>
              </a:rPr>
              <a:t>U</a:t>
            </a:r>
            <a:r>
              <a:rPr lang="en-US" altLang="en-US" sz="100" dirty="0" smtClean="0">
                <a:latin typeface="+mn-lt"/>
                <a:ea typeface="Times New Roman" panose="02020603050405020304" pitchFamily="18" charset="0"/>
                <a:cs typeface="Calibri" panose="020F0502020204030204" pitchFamily="34" charset="0"/>
              </a:rPr>
              <a:t> </a:t>
            </a:r>
            <a:r>
              <a:rPr lang="en-US" altLang="en-US" sz="2400" dirty="0" smtClean="0">
                <a:latin typeface="+mn-lt"/>
                <a:ea typeface="Times New Roman" panose="02020603050405020304" pitchFamily="18" charset="0"/>
                <a:cs typeface="Calibri" panose="020F0502020204030204" pitchFamily="34" charset="0"/>
              </a:rPr>
              <a:t>M</a:t>
            </a:r>
            <a:r>
              <a:rPr lang="en-US" altLang="en-US" sz="100" dirty="0" smtClean="0">
                <a:latin typeface="+mn-lt"/>
                <a:ea typeface="Times New Roman" panose="02020603050405020304" pitchFamily="18" charset="0"/>
                <a:cs typeface="Calibri" panose="020F0502020204030204" pitchFamily="34" charset="0"/>
              </a:rPr>
              <a:t> </a:t>
            </a:r>
            <a:r>
              <a:rPr lang="en-US" altLang="en-US" sz="2400" dirty="0" smtClean="0">
                <a:latin typeface="+mn-lt"/>
                <a:ea typeface="Times New Roman" panose="02020603050405020304" pitchFamily="18" charset="0"/>
                <a:cs typeface="Calibri" panose="020F0502020204030204" pitchFamily="34" charset="0"/>
              </a:rPr>
              <a:t>L </a:t>
            </a:r>
            <a:r>
              <a:rPr lang="en-US" altLang="en-US" sz="2400" dirty="0">
                <a:latin typeface="+mn-lt"/>
                <a:ea typeface="Times New Roman" panose="02020603050405020304" pitchFamily="18" charset="0"/>
                <a:cs typeface="Calibri" panose="020F0502020204030204" pitchFamily="34" charset="0"/>
              </a:rPr>
              <a:t>activity diagram for the general </a:t>
            </a:r>
            <a:r>
              <a:rPr lang="en-US" altLang="en-US" sz="2400" dirty="0" smtClean="0">
                <a:latin typeface="Consolas" panose="020B0609020204030204" pitchFamily="49" charset="0"/>
                <a:ea typeface="Times New Roman" panose="02020603050405020304" pitchFamily="18" charset="0"/>
                <a:cs typeface="Lucida Console" panose="020B0609040504020204" pitchFamily="49" charset="0"/>
              </a:rPr>
              <a:t>switch</a:t>
            </a:r>
            <a:r>
              <a:rPr lang="en-US" altLang="en-US" sz="2400" b="1" dirty="0" smtClean="0">
                <a:latin typeface="+mn-lt"/>
                <a:ea typeface="Times New Roman" panose="02020603050405020304" pitchFamily="18" charset="0"/>
                <a:cs typeface="Calibri" panose="020F0502020204030204" pitchFamily="34" charset="0"/>
              </a:rPr>
              <a:t> </a:t>
            </a:r>
            <a:r>
              <a:rPr lang="en-US" altLang="en-US" sz="2400" dirty="0" smtClean="0">
                <a:latin typeface="+mn-lt"/>
                <a:ea typeface="Times New Roman" panose="02020603050405020304" pitchFamily="18" charset="0"/>
                <a:cs typeface="Calibri" panose="020F0502020204030204" pitchFamily="34" charset="0"/>
              </a:rPr>
              <a:t>statement.</a:t>
            </a:r>
            <a:endParaRPr lang="en-US" altLang="en-US" sz="2400" dirty="0">
              <a:latin typeface="+mn-lt"/>
              <a:ea typeface="MS Mincho" pitchFamily="49" charset="-128"/>
              <a:cs typeface="Calibri" panose="020F0502020204030204" pitchFamily="34" charset="0"/>
            </a:endParaRPr>
          </a:p>
        </p:txBody>
      </p:sp>
    </p:spTree>
    <p:extLst>
      <p:ext uri="{BB962C8B-B14F-4D97-AF65-F5344CB8AC3E}">
        <p14:creationId xmlns:p14="http://schemas.microsoft.com/office/powerpoint/2010/main" val="638525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269357" cy="1097279"/>
          </a:xfrm>
        </p:spPr>
        <p:txBody>
          <a:bodyPr/>
          <a:lstStyle/>
          <a:p>
            <a:r>
              <a:rPr lang="en-US" sz="3000" dirty="0" smtClean="0"/>
              <a:t>Figure 6.10 </a:t>
            </a:r>
            <a:r>
              <a:rPr lang="en-US" sz="3000" dirty="0" smtClean="0">
                <a:latin typeface="Consolas" panose="020B0609020204030204" pitchFamily="49" charset="0"/>
              </a:rPr>
              <a:t>switch</a:t>
            </a:r>
            <a:r>
              <a:rPr lang="en-US" sz="3000" dirty="0" smtClean="0"/>
              <a:t> </a:t>
            </a:r>
            <a:r>
              <a:rPr lang="en-US" sz="3000" dirty="0"/>
              <a:t>Multiple-Selection Statement U</a:t>
            </a:r>
            <a:r>
              <a:rPr lang="en-US" sz="100" dirty="0"/>
              <a:t> </a:t>
            </a:r>
            <a:r>
              <a:rPr lang="en-US" sz="3000" dirty="0" smtClean="0"/>
              <a:t>M</a:t>
            </a:r>
            <a:r>
              <a:rPr lang="en-US" sz="100" dirty="0" smtClean="0"/>
              <a:t> </a:t>
            </a:r>
            <a:r>
              <a:rPr lang="en-US" sz="3000" dirty="0" smtClean="0"/>
              <a:t>L </a:t>
            </a:r>
            <a:r>
              <a:rPr lang="en-US" sz="3000" dirty="0"/>
              <a:t>Activity Diagram with </a:t>
            </a:r>
            <a:r>
              <a:rPr lang="en-US" sz="3000" dirty="0" smtClean="0">
                <a:latin typeface="Consolas" panose="020B0609020204030204" pitchFamily="49" charset="0"/>
              </a:rPr>
              <a:t>break</a:t>
            </a:r>
            <a:r>
              <a:rPr lang="en-US" sz="3000" dirty="0" smtClean="0"/>
              <a:t> </a:t>
            </a:r>
            <a:r>
              <a:rPr lang="en-US" sz="3000" dirty="0"/>
              <a:t>Statements</a:t>
            </a:r>
          </a:p>
        </p:txBody>
      </p:sp>
      <p:pic>
        <p:nvPicPr>
          <p:cNvPr id="4" name="Picture 3" descr="A u m l activity diagram using switch multiple selection statement and break statement. Initial state. Step 1, decision box, case ay: if true, step 1 ay. Step 1 ay, activity: case ay actions. Step 1 b, activity: break. Control flow from step 1 b to step 3. Step 3, decision box. If false, step 2. Step 2, decision box, case b: if true, step 2 ay. Step 2 ay, activity: case b actions. Step 2 b, activity: break. Control flows from step 2 b to step 3. If false, step 4. Step 4, decision box, case z: if true, step 4 ay: case z actions. Step 4 b: break. Step 5, decision box. Control flows from step 3 to step 5. If false, step 6. Step 6, activity: default actions. Step 7, break. Step 8: final node. Control flows from step 5 to final n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940" y="1551353"/>
            <a:ext cx="6113113" cy="4620167"/>
          </a:xfrm>
          <a:prstGeom prst="rect">
            <a:avLst/>
          </a:prstGeom>
        </p:spPr>
      </p:pic>
    </p:spTree>
    <p:extLst>
      <p:ext uri="{BB962C8B-B14F-4D97-AF65-F5344CB8AC3E}">
        <p14:creationId xmlns:p14="http://schemas.microsoft.com/office/powerpoint/2010/main" val="42829806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6.8.3 Notes on the Expression in Each </a:t>
            </a:r>
            <a:r>
              <a:rPr lang="en-US" dirty="0">
                <a:latin typeface="Consolas" panose="020B0609020204030204" pitchFamily="49" charset="0"/>
                <a:cs typeface="Times New Roman" panose="02020603050405020304" pitchFamily="18" charset="0"/>
              </a:rPr>
              <a:t>case</a:t>
            </a:r>
            <a:r>
              <a:rPr lang="en-US" dirty="0">
                <a:latin typeface="Times New Roman" panose="02020603050405020304" pitchFamily="18" charset="0"/>
                <a:cs typeface="Times New Roman" panose="02020603050405020304" pitchFamily="18" charset="0"/>
              </a:rPr>
              <a:t> of a </a:t>
            </a:r>
            <a:r>
              <a:rPr lang="en-US" dirty="0">
                <a:latin typeface="Consolas" panose="020B0609020204030204" pitchFamily="49" charset="0"/>
                <a:cs typeface="Times New Roman" panose="02020603050405020304" pitchFamily="18" charset="0"/>
              </a:rPr>
              <a:t>switch</a:t>
            </a:r>
          </a:p>
        </p:txBody>
      </p:sp>
      <p:sp>
        <p:nvSpPr>
          <p:cNvPr id="3" name="Text Placeholder 2"/>
          <p:cNvSpPr>
            <a:spLocks noGrp="1"/>
          </p:cNvSpPr>
          <p:nvPr>
            <p:ph type="body" idx="1"/>
          </p:nvPr>
        </p:nvSpPr>
        <p:spPr>
          <a:xfrm>
            <a:off x="457200" y="1600200"/>
            <a:ext cx="8229600" cy="2637971"/>
          </a:xfrm>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The expression after each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case</a:t>
            </a:r>
            <a:r>
              <a:rPr lang="en-US" altLang="en-US" sz="2400" dirty="0">
                <a:latin typeface="+mn-lt"/>
                <a:ea typeface="Times New Roman" panose="02020603050405020304" pitchFamily="18" charset="0"/>
                <a:cs typeface="Calibri" panose="020F0502020204030204" pitchFamily="34" charset="0"/>
              </a:rPr>
              <a:t> can be only a constant integral expression or a constant string expression.</a:t>
            </a:r>
          </a:p>
          <a:p>
            <a:pPr eaLnBrk="1" hangingPunct="1"/>
            <a:r>
              <a:rPr lang="en-US" altLang="en-US" sz="2400" dirty="0">
                <a:latin typeface="+mn-lt"/>
                <a:ea typeface="Times New Roman" panose="02020603050405020304" pitchFamily="18" charset="0"/>
                <a:cs typeface="Calibri" panose="020F0502020204030204" pitchFamily="34" charset="0"/>
              </a:rPr>
              <a:t>You can also use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null</a:t>
            </a:r>
            <a:r>
              <a:rPr lang="en-US" altLang="en-US" sz="2400" b="1" dirty="0">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and </a:t>
            </a:r>
            <a:r>
              <a:rPr lang="en-US" altLang="en-US" sz="2400" b="1" dirty="0">
                <a:solidFill>
                  <a:schemeClr val="tx1"/>
                </a:solidFill>
                <a:latin typeface="+mn-lt"/>
                <a:ea typeface="Times New Roman" panose="02020603050405020304" pitchFamily="18" charset="0"/>
                <a:cs typeface="Calibri" panose="020F0502020204030204" pitchFamily="34" charset="0"/>
              </a:rPr>
              <a:t>character constants</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which represent the integer values of characters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Calibri" panose="020F0502020204030204" pitchFamily="34" charset="0"/>
              </a:rPr>
              <a:t>The expression also can be a </a:t>
            </a:r>
            <a:r>
              <a:rPr lang="en-US" altLang="en-US" sz="2400" b="1" dirty="0">
                <a:solidFill>
                  <a:schemeClr val="tx1"/>
                </a:solidFill>
                <a:latin typeface="+mn-lt"/>
                <a:ea typeface="Times New Roman" panose="02020603050405020304" pitchFamily="18" charset="0"/>
                <a:cs typeface="Calibri" panose="020F0502020204030204" pitchFamily="34" charset="0"/>
              </a:rPr>
              <a:t>constant</a:t>
            </a:r>
            <a:r>
              <a:rPr lang="en-US" altLang="en-US" sz="2400" dirty="0">
                <a:latin typeface="+mn-lt"/>
                <a:ea typeface="Times New Roman" panose="02020603050405020304" pitchFamily="18" charset="0"/>
                <a:cs typeface="Calibri" panose="020F0502020204030204" pitchFamily="34" charset="0"/>
              </a:rPr>
              <a:t> that contains a value which does not change for the entire app</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solidFill>
                <a:srgbClr val="5AD9B3"/>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613269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6.9 Class </a:t>
            </a:r>
            <a:r>
              <a:rPr lang="en-US" dirty="0" smtClean="0">
                <a:latin typeface="Consolas" panose="020B0609020204030204" pitchFamily="49" charset="0"/>
                <a:cs typeface="Times New Roman" panose="02020603050405020304" pitchFamily="18" charset="0"/>
              </a:rPr>
              <a:t>AutoPolicy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Case </a:t>
            </a:r>
            <a:r>
              <a:rPr lang="en-US" dirty="0" smtClean="0">
                <a:latin typeface="Times New Roman" panose="02020603050405020304" pitchFamily="18" charset="0"/>
                <a:cs typeface="Times New Roman" panose="02020603050405020304" pitchFamily="18" charset="0"/>
              </a:rPr>
              <a:t>Study: </a:t>
            </a:r>
            <a:r>
              <a:rPr lang="en-US" dirty="0" smtClean="0">
                <a:latin typeface="Consolas" panose="020B0609020204030204" pitchFamily="49" charset="0"/>
                <a:cs typeface="Times New Roman" panose="02020603050405020304" pitchFamily="18" charset="0"/>
              </a:rPr>
              <a:t>string</a:t>
            </a:r>
            <a:r>
              <a:rPr lang="en-US" dirty="0" smtClean="0">
                <a:latin typeface="Times New Roman" panose="02020603050405020304" pitchFamily="18" charset="0"/>
                <a:cs typeface="Times New Roman" panose="02020603050405020304" pitchFamily="18" charset="0"/>
              </a:rPr>
              <a:t>s </a:t>
            </a:r>
            <a:r>
              <a:rPr lang="en-US" dirty="0">
                <a:latin typeface="Times New Roman" panose="02020603050405020304" pitchFamily="18" charset="0"/>
                <a:cs typeface="Times New Roman" panose="02020603050405020304" pitchFamily="18" charset="0"/>
              </a:rPr>
              <a:t>in </a:t>
            </a:r>
            <a:r>
              <a:rPr lang="en-US" dirty="0">
                <a:latin typeface="Consolas" panose="020B0609020204030204" pitchFamily="49"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Statements</a:t>
            </a:r>
          </a:p>
        </p:txBody>
      </p:sp>
      <p:sp>
        <p:nvSpPr>
          <p:cNvPr id="3" name="Text Placeholder 2"/>
          <p:cNvSpPr>
            <a:spLocks noGrp="1"/>
          </p:cNvSpPr>
          <p:nvPr>
            <p:ph type="body" idx="1"/>
          </p:nvPr>
        </p:nvSpPr>
        <p:spPr/>
        <p:txBody>
          <a:bodyPr/>
          <a:lstStyle/>
          <a:p>
            <a:r>
              <a:rPr lang="en-US" sz="2400" dirty="0">
                <a:latin typeface="Consolas" panose="020B0609020204030204" pitchFamily="49" charset="0"/>
              </a:rPr>
              <a:t>string</a:t>
            </a:r>
            <a:r>
              <a:rPr lang="en-US" sz="2400" dirty="0">
                <a:latin typeface="+mn-lt"/>
              </a:rPr>
              <a:t>s can be used in </a:t>
            </a:r>
            <a:r>
              <a:rPr lang="en-US" sz="2400" dirty="0">
                <a:latin typeface="Consolas" panose="020B0609020204030204" pitchFamily="49" charset="0"/>
              </a:rPr>
              <a:t>switch</a:t>
            </a:r>
            <a:r>
              <a:rPr lang="en-US" sz="2400" b="1" dirty="0">
                <a:latin typeface="+mn-lt"/>
              </a:rPr>
              <a:t> </a:t>
            </a:r>
            <a:r>
              <a:rPr lang="en-US" sz="2400" dirty="0">
                <a:latin typeface="+mn-lt"/>
              </a:rPr>
              <a:t>expressions, and </a:t>
            </a:r>
            <a:r>
              <a:rPr lang="en-US" sz="2400" dirty="0">
                <a:latin typeface="Consolas" panose="020B0609020204030204" pitchFamily="49" charset="0"/>
              </a:rPr>
              <a:t>string</a:t>
            </a:r>
            <a:r>
              <a:rPr lang="en-US" sz="2400" b="1" dirty="0">
                <a:latin typeface="+mn-lt"/>
              </a:rPr>
              <a:t> </a:t>
            </a:r>
            <a:r>
              <a:rPr lang="en-US" sz="2400" dirty="0">
                <a:latin typeface="+mn-lt"/>
              </a:rPr>
              <a:t>literals can be used in </a:t>
            </a:r>
            <a:r>
              <a:rPr lang="en-US" sz="2400" dirty="0">
                <a:latin typeface="Consolas" panose="020B0609020204030204" pitchFamily="49" charset="0"/>
              </a:rPr>
              <a:t>case</a:t>
            </a:r>
            <a:r>
              <a:rPr lang="en-US" sz="2400" b="1" dirty="0">
                <a:latin typeface="+mn-lt"/>
              </a:rPr>
              <a:t> </a:t>
            </a:r>
            <a:r>
              <a:rPr lang="en-US" sz="2400" dirty="0">
                <a:latin typeface="+mn-lt"/>
              </a:rPr>
              <a:t>labels</a:t>
            </a:r>
            <a:r>
              <a:rPr lang="en-US" sz="2400" dirty="0" smtClean="0">
                <a:latin typeface="+mn-lt"/>
              </a:rPr>
              <a:t>.</a:t>
            </a:r>
            <a:endParaRPr lang="en-US" sz="2400" dirty="0">
              <a:latin typeface="+mn-lt"/>
            </a:endParaRPr>
          </a:p>
          <a:p>
            <a:r>
              <a:rPr lang="en-US" sz="2400" dirty="0">
                <a:latin typeface="+mn-lt"/>
              </a:rPr>
              <a:t>You’ve been hired by an auto insurance company that serves these northeast states—Connecticut, Maine, Massachusetts, New Hampshire, New Jersey, New York, Pennsylvania, Rhode Island and Vermont. The company would like you to create a program that produces a report indicating for each of their auto insurance policies whether the policy is held in a state with “no-fault” auto insurance—Massachusetts, New Jersey, New York and Pennsylvania</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419740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6.11 </a:t>
            </a:r>
            <a:r>
              <a:rPr lang="en-US" dirty="0"/>
              <a:t>Class That Represents an Auto Insurance Policy </a:t>
            </a:r>
            <a:r>
              <a:rPr lang="en-US" sz="2000" b="0" dirty="0" smtClean="0"/>
              <a:t>(1 of 2)</a:t>
            </a:r>
            <a:endParaRPr lang="en-US" sz="2000" b="0" dirty="0"/>
          </a:p>
        </p:txBody>
      </p:sp>
      <p:pic>
        <p:nvPicPr>
          <p:cNvPr id="4" name="Picture 3" descr="Program code. Line 1: forward slash, forward slash, fig period 6.11, colon, auto policy, period, c s. Line 2: forward slash, forward slash, class that represents an auto insurance policy. Line 3: class auto policy. Line 4: left brace. Line 5, indented once: public i n t, account number, left brace, get, semicolon, set, semicolon, right brace, forward slash, forward slash, policy account number. Line 6, indented once: public string make and model, left brace, get, semicolon, set, semicolon, right brace, forward slash, forward slash, car that policy applies to. Line 7, indented once: public string state, left brace, get, semicolon, set, semicolon, right brace, forward slash, forward slash, two-letter state abbreviation. Line 8: blank. Line 9, indented once: forward slash, forward slash, constructor. Line 10, indented once: public auto policy, left parenthesis, i n t, account number, comma, string make and model, comma, string state, right parenthesis. Line 11, indented once: left brace. Line 12, indented twice: account number, = account number, semicolon. Line 13, indented twice: make and model = make and model, semicolon. Line 14, indented twice: state = state, semicolon. Line 15, indented on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55" y="1592979"/>
            <a:ext cx="7959891" cy="3554692"/>
          </a:xfrm>
          <a:prstGeom prst="rect">
            <a:avLst/>
          </a:prstGeom>
        </p:spPr>
      </p:pic>
    </p:spTree>
    <p:extLst>
      <p:ext uri="{BB962C8B-B14F-4D97-AF65-F5344CB8AC3E}">
        <p14:creationId xmlns:p14="http://schemas.microsoft.com/office/powerpoint/2010/main" val="2507940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(3 </a:t>
            </a:r>
            <a:r>
              <a:rPr lang="en-US" sz="2000" b="0" dirty="0"/>
              <a:t>of </a:t>
            </a:r>
            <a:r>
              <a:rPr lang="en-US" sz="2000" b="0" dirty="0" smtClean="0"/>
              <a:t>5)</a:t>
            </a:r>
            <a:endParaRPr lang="en-US" sz="2000" dirty="0"/>
          </a:p>
        </p:txBody>
      </p:sp>
      <p:sp>
        <p:nvSpPr>
          <p:cNvPr id="3" name="Text Placeholder 2"/>
          <p:cNvSpPr>
            <a:spLocks noGrp="1"/>
          </p:cNvSpPr>
          <p:nvPr>
            <p:ph type="body" idx="1"/>
          </p:nvPr>
        </p:nvSpPr>
        <p:spPr/>
        <p:txBody>
          <a:bodyPr/>
          <a:lstStyle/>
          <a:p>
            <a:pPr marL="487350" lvl="1" indent="0">
              <a:buNone/>
            </a:pPr>
            <a:r>
              <a:rPr lang="en-US" sz="2400" dirty="0" smtClean="0">
                <a:solidFill>
                  <a:schemeClr val="tx2"/>
                </a:solidFill>
                <a:latin typeface="+mn-lt"/>
              </a:rPr>
              <a:t>6.6.3</a:t>
            </a:r>
            <a:r>
              <a:rPr lang="en-US" sz="2400" dirty="0" smtClean="0">
                <a:latin typeface="+mn-lt"/>
              </a:rPr>
              <a:t> Caution: Do Not Use </a:t>
            </a:r>
            <a:r>
              <a:rPr lang="en-US" sz="2400" dirty="0" smtClean="0">
                <a:latin typeface="Consolas" panose="020B0609020204030204" pitchFamily="49" charset="0"/>
              </a:rPr>
              <a:t>float</a:t>
            </a:r>
            <a:r>
              <a:rPr lang="en-US" sz="2400" dirty="0" smtClean="0">
                <a:latin typeface="+mn-lt"/>
              </a:rPr>
              <a:t> or </a:t>
            </a:r>
            <a:r>
              <a:rPr lang="en-US" sz="2400" dirty="0" smtClean="0">
                <a:latin typeface="Consolas" panose="020B0609020204030204" pitchFamily="49" charset="0"/>
              </a:rPr>
              <a:t>double</a:t>
            </a:r>
            <a:r>
              <a:rPr lang="en-US" sz="2400" dirty="0" smtClean="0">
                <a:latin typeface="+mn-lt"/>
              </a:rPr>
              <a:t> for Monetary Amounts</a:t>
            </a:r>
          </a:p>
          <a:p>
            <a:pPr marL="0" lvl="1" indent="0">
              <a:spcBef>
                <a:spcPts val="1500"/>
              </a:spcBef>
              <a:buNone/>
            </a:pPr>
            <a:r>
              <a:rPr lang="en-US" sz="2400" b="1" dirty="0" smtClean="0">
                <a:solidFill>
                  <a:schemeClr val="tx2"/>
                </a:solidFill>
                <a:latin typeface="+mn-lt"/>
              </a:rPr>
              <a:t>6.7</a:t>
            </a:r>
            <a:r>
              <a:rPr lang="en-US" sz="2400" b="1" dirty="0" smtClean="0">
                <a:latin typeface="+mn-lt"/>
              </a:rPr>
              <a:t> </a:t>
            </a:r>
            <a:r>
              <a:rPr lang="en-US" sz="2400" dirty="0">
                <a:latin typeface="Consolas" panose="020B0609020204030204" pitchFamily="49" charset="0"/>
              </a:rPr>
              <a:t>do…while</a:t>
            </a:r>
            <a:r>
              <a:rPr lang="en-US" sz="2400" dirty="0">
                <a:latin typeface="+mn-lt"/>
              </a:rPr>
              <a:t> Iteration </a:t>
            </a:r>
            <a:r>
              <a:rPr lang="en-US" sz="2400" dirty="0" smtClean="0">
                <a:latin typeface="+mn-lt"/>
              </a:rPr>
              <a:t>Statement</a:t>
            </a:r>
          </a:p>
          <a:p>
            <a:pPr marL="0" indent="0">
              <a:buNone/>
            </a:pPr>
            <a:r>
              <a:rPr lang="en-US" sz="2400" b="1" dirty="0">
                <a:solidFill>
                  <a:schemeClr val="tx2"/>
                </a:solidFill>
                <a:latin typeface="+mn-lt"/>
              </a:rPr>
              <a:t>6.8</a:t>
            </a:r>
            <a:r>
              <a:rPr lang="en-US" sz="2400" dirty="0">
                <a:latin typeface="+mn-lt"/>
              </a:rPr>
              <a:t> </a:t>
            </a:r>
            <a:r>
              <a:rPr lang="en-US" sz="2400" dirty="0">
                <a:latin typeface="Consolas" panose="020B0609020204030204" pitchFamily="49" charset="0"/>
              </a:rPr>
              <a:t>switch</a:t>
            </a:r>
            <a:r>
              <a:rPr lang="en-US" sz="2400" dirty="0">
                <a:latin typeface="+mn-lt"/>
              </a:rPr>
              <a:t> Multiple-Selection Statement</a:t>
            </a:r>
          </a:p>
          <a:p>
            <a:pPr marL="487350" lvl="1" indent="0">
              <a:buNone/>
            </a:pPr>
            <a:r>
              <a:rPr lang="en-US" sz="2400" dirty="0">
                <a:solidFill>
                  <a:schemeClr val="tx2"/>
                </a:solidFill>
                <a:latin typeface="+mn-lt"/>
              </a:rPr>
              <a:t>6.8.1</a:t>
            </a:r>
            <a:r>
              <a:rPr lang="en-US" sz="2400" b="1" dirty="0">
                <a:latin typeface="+mn-lt"/>
              </a:rPr>
              <a:t> </a:t>
            </a:r>
            <a:r>
              <a:rPr lang="en-US" sz="2400" dirty="0">
                <a:latin typeface="+mn-lt"/>
              </a:rPr>
              <a:t>Using a </a:t>
            </a:r>
            <a:r>
              <a:rPr lang="en-US" sz="2400" dirty="0">
                <a:latin typeface="Consolas" panose="020B0609020204030204" pitchFamily="49" charset="0"/>
              </a:rPr>
              <a:t>switch</a:t>
            </a:r>
            <a:r>
              <a:rPr lang="en-US" sz="2400" dirty="0">
                <a:latin typeface="+mn-lt"/>
              </a:rPr>
              <a:t> Statement to Count A, B, C, D and F Grades</a:t>
            </a:r>
          </a:p>
          <a:p>
            <a:pPr marL="487350" lvl="1" indent="0">
              <a:buNone/>
            </a:pPr>
            <a:r>
              <a:rPr lang="en-US" sz="2400" dirty="0">
                <a:solidFill>
                  <a:schemeClr val="tx2"/>
                </a:solidFill>
                <a:latin typeface="+mn-lt"/>
              </a:rPr>
              <a:t>6.8.2</a:t>
            </a:r>
            <a:r>
              <a:rPr lang="en-US" sz="2400" dirty="0">
                <a:latin typeface="+mn-lt"/>
              </a:rPr>
              <a:t> </a:t>
            </a:r>
            <a:r>
              <a:rPr lang="en-US" sz="2400" dirty="0">
                <a:latin typeface="Consolas" panose="020B0609020204030204" pitchFamily="49" charset="0"/>
              </a:rPr>
              <a:t>switch</a:t>
            </a:r>
            <a:r>
              <a:rPr lang="en-US" sz="2400" dirty="0">
                <a:latin typeface="+mn-lt"/>
              </a:rPr>
              <a:t> Statement U</a:t>
            </a:r>
            <a:r>
              <a:rPr lang="en-US" sz="100" dirty="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Activity Diagram</a:t>
            </a:r>
          </a:p>
          <a:p>
            <a:pPr marL="487350" lvl="1" indent="0">
              <a:buNone/>
            </a:pPr>
            <a:r>
              <a:rPr lang="en-US" sz="2400" dirty="0">
                <a:solidFill>
                  <a:schemeClr val="tx2"/>
                </a:solidFill>
                <a:latin typeface="+mn-lt"/>
              </a:rPr>
              <a:t>6.8.3</a:t>
            </a:r>
            <a:r>
              <a:rPr lang="en-US" sz="2400" dirty="0">
                <a:latin typeface="+mn-lt"/>
              </a:rPr>
              <a:t> Notes on the Expression in Each </a:t>
            </a:r>
            <a:r>
              <a:rPr lang="en-US" sz="2400" dirty="0">
                <a:latin typeface="Consolas" panose="020B0609020204030204" pitchFamily="49" charset="0"/>
              </a:rPr>
              <a:t>case</a:t>
            </a:r>
            <a:r>
              <a:rPr lang="en-US" sz="2400" b="1" dirty="0">
                <a:latin typeface="+mn-lt"/>
              </a:rPr>
              <a:t> </a:t>
            </a:r>
            <a:r>
              <a:rPr lang="en-US" sz="2400" dirty="0">
                <a:latin typeface="+mn-lt"/>
              </a:rPr>
              <a:t>of a </a:t>
            </a:r>
            <a:r>
              <a:rPr lang="en-US" sz="2400" dirty="0" smtClean="0">
                <a:latin typeface="Consolas" panose="020B0609020204030204" pitchFamily="49" charset="0"/>
              </a:rPr>
              <a:t>switch</a:t>
            </a:r>
            <a:endParaRPr lang="en-US" sz="2400" dirty="0">
              <a:latin typeface="Consolas" panose="020B0609020204030204" pitchFamily="49" charset="0"/>
            </a:endParaRPr>
          </a:p>
        </p:txBody>
      </p:sp>
    </p:spTree>
    <p:extLst>
      <p:ext uri="{BB962C8B-B14F-4D97-AF65-F5344CB8AC3E}">
        <p14:creationId xmlns:p14="http://schemas.microsoft.com/office/powerpoint/2010/main" val="32487299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6.11 Class That Represents an Auto Insurance Policy </a:t>
            </a:r>
            <a:r>
              <a:rPr lang="en-US" sz="2000" b="0" dirty="0" smtClean="0"/>
              <a:t>(2 </a:t>
            </a:r>
            <a:r>
              <a:rPr lang="en-US" sz="2000" b="0" dirty="0"/>
              <a:t>of 2)</a:t>
            </a:r>
            <a:endParaRPr lang="en-US" dirty="0"/>
          </a:p>
        </p:txBody>
      </p:sp>
      <p:pic>
        <p:nvPicPr>
          <p:cNvPr id="4" name="Picture 3" descr="Program code. Line 17, indented once: forward slash, forward slash, returns whether the state has no-fault insurance. Line 18, indented once: public bool is no fault state. Line 19, indented once: left brace. Line 20, indented twice: get. Line 21, indented twice: left brace. Line 22, intended thrice: bool no fault state, semicolon. Line 23: blank. Line 24, indented twice: forward slash, forward slash, determine whether state has no-fault auto insurance. Line 25, indented twice: switch, left parenthesis, state, right parenthesis, forward slash, forward slash, get auto policy object's state abbreviation. Line 26, indented twice: left brace. Line 27, indented three times: case, open quotes, m ay, close quotes, colon, case, open quotes, n j, close quotes, colon, case, open quotes, n y, close quotes, colon, case, open quotes, p ay, close quotes, colon. Line 28, indented four times: no fault state = true, semicolon. Line 29, indented four times: break, semicolon. Line 30, indented three times: default, colon. Line 31, indented four times: no fault state = false, semicolon. Line 32, indented four times: break, semicolon. Line 33, indented three times: right brace. Line 34: blank. Line 35, indented three times: return no fault state, semicolon. Line 36, indented twice: right brace. Line 37, indented once: right brace. Line 3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50" y="1459512"/>
            <a:ext cx="7424900" cy="4534596"/>
          </a:xfrm>
          <a:prstGeom prst="rect">
            <a:avLst/>
          </a:prstGeom>
        </p:spPr>
      </p:pic>
    </p:spTree>
    <p:extLst>
      <p:ext uri="{BB962C8B-B14F-4D97-AF65-F5344CB8AC3E}">
        <p14:creationId xmlns:p14="http://schemas.microsoft.com/office/powerpoint/2010/main" val="68485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6.12 Demonstrating </a:t>
            </a:r>
            <a:r>
              <a:rPr lang="en-US" dirty="0" smtClean="0">
                <a:latin typeface="Consolas" panose="020B0609020204030204" pitchFamily="49" charset="0"/>
              </a:rPr>
              <a:t>string</a:t>
            </a:r>
            <a:r>
              <a:rPr lang="en-US" dirty="0" smtClean="0"/>
              <a:t>s in </a:t>
            </a:r>
            <a:r>
              <a:rPr lang="en-US" dirty="0" smtClean="0">
                <a:latin typeface="Consolas" panose="020B0609020204030204" pitchFamily="49" charset="0"/>
              </a:rPr>
              <a:t>switch</a:t>
            </a:r>
            <a:r>
              <a:rPr lang="en-US" dirty="0" smtClean="0"/>
              <a:t> </a:t>
            </a:r>
            <a:r>
              <a:rPr lang="en-US" sz="2000" b="0" dirty="0" smtClean="0"/>
              <a:t>(1 of 2)</a:t>
            </a:r>
            <a:endParaRPr lang="en-US" sz="2000" b="0" dirty="0"/>
          </a:p>
        </p:txBody>
      </p:sp>
      <p:pic>
        <p:nvPicPr>
          <p:cNvPr id="4" name="Picture 3" descr="Program code. Line 1: forward slash, forward slash, fig period 6.12, colon, auto policy test, period, c s. Line 2: forward slash, forward slash, demonstrating strings in switch. Line 3: using system, semicolon. Line 4: blank. Line 5: class auto policy test. Line 6: left brace. Line 7, indented once: static void main, left parenthesis, right parenthesis. Line 8, indented once: left brace. Line 9, indented twice: forward slash, forward slash, create two auto policy objects. Line 10, indented twice: auto policy policy1 = new auto policy, left parenthesis, 1 1 1 1 1 1 1 1, comma, open quotes, Toyota Camry, close quotes, comma, open quotes, N J, close quotes, right parenthesis, semicolon. Line 11, indented twice: auto policy policy2 = new auto policy, left parenthesis, 2 2 2 2 2 2 2 2, comma, open quotes, ford fusion, close quotes, comma, open quotes, M E, close quotes, right parenthesis, semicolon. Line 12: blank. Line 13, indented twice: forward slash, forward slash, display whether each policy is in a no-fault state. Line 14, indented twice: policy in no, fault state, left parenthesis, policy1, right parenthesis, semicolon. Line 15, indented twice: policy in no, fault state, left parenthesis, policy2, right parenthesis, semicolon. Line 16, indented on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5" y="1592043"/>
            <a:ext cx="7691970" cy="3640793"/>
          </a:xfrm>
          <a:prstGeom prst="rect">
            <a:avLst/>
          </a:prstGeom>
        </p:spPr>
      </p:pic>
    </p:spTree>
    <p:extLst>
      <p:ext uri="{BB962C8B-B14F-4D97-AF65-F5344CB8AC3E}">
        <p14:creationId xmlns:p14="http://schemas.microsoft.com/office/powerpoint/2010/main" val="655405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6.12 Demonstrating </a:t>
            </a:r>
            <a:r>
              <a:rPr lang="en-US" dirty="0">
                <a:latin typeface="Consolas" panose="020B0609020204030204" pitchFamily="49" charset="0"/>
              </a:rPr>
              <a:t>string</a:t>
            </a:r>
            <a:r>
              <a:rPr lang="en-US" dirty="0"/>
              <a:t>s in </a:t>
            </a:r>
            <a:r>
              <a:rPr lang="en-US" dirty="0">
                <a:latin typeface="Consolas" panose="020B0609020204030204" pitchFamily="49" charset="0"/>
              </a:rPr>
              <a:t>switch</a:t>
            </a:r>
            <a:r>
              <a:rPr lang="en-US" dirty="0"/>
              <a:t> </a:t>
            </a:r>
            <a:r>
              <a:rPr lang="en-US" sz="2000" b="0" dirty="0" smtClean="0"/>
              <a:t>(2 </a:t>
            </a:r>
            <a:r>
              <a:rPr lang="en-US" sz="2000" b="0" dirty="0"/>
              <a:t>of 2)</a:t>
            </a:r>
            <a:endParaRPr lang="en-US" dirty="0"/>
          </a:p>
        </p:txBody>
      </p:sp>
      <p:pic>
        <p:nvPicPr>
          <p:cNvPr id="5" name="Picture 4" descr="Program code. Line 18, indented once: forward slash, forward slash, method that displays whether an auto policy. Line 19, indented once: forward slash, forward slash, is in a state with no-fault auto insurance. Line 20, indented once: public static void policy in no, fault state, left parenthesis, auto policy policy, right parenthesis. Line 21, indented once: left brace. Line 22, indented twice: console, period, write line, left parenthesis, open quotes, the auto policy, colon, close quotes, right parenthesis, semicolon. Line 23, indented twice: console, period, write, left parenthesis, dollar sign, open quotes, account, hash, colon, left brace, policy, period, account number, right brace, semicolon, close quotes, right parenthesis, semicolon. Line 24, indented twice: console, period, write line, left parenthesis, dollar sign, open quotes, car, colon, left brace, policy, period, make and model, right brace, semicolon, close quotes, right parenthesis, semicolon. Line 25, indented twice: console, period, write, left parenthesis, dollar sign, open quotes, state, left brace, policy, period, state, right brace, semicolon, close quotes, right parenthesis, semicolon. Line 26, indented twice: console, period, write, left parenthesis, dollar sign, open quotes, left parenthesis, left brace, policy, period, is no fault state? open quotes, is, close quotes, colon, open quotes, is not, close quotes, right brace, right parenthesis, close quotes, right parenthesis, semicolon. Line 27, indented twice: console, period, write line, left parenthesis, open quotes, a no-fault state, back slash, n, close quotes, right parenthesis, semicolon. Line 28, indented once: right brace. Line 29: right brace. An output shows whether the auto policy is in a no fault state or not a no fault state. Line 1: the auto policy, colon. Line 2: account, hash, colon, 1 1 1 1 1 1 1 1, semicolon, car, colon, Toyota Camry, semicolon. Line 3: state N J is a no-fault state. Line 4: the auto policy, colon. Line 5: account, hash, colon, 2 2 2 2 2 2 2 2, semicolon, car, colon, ford fusion, semicolon. Line 6: state M E is not a no-fault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845" y="1604019"/>
            <a:ext cx="7618310" cy="4387895"/>
          </a:xfrm>
          <a:prstGeom prst="rect">
            <a:avLst/>
          </a:prstGeom>
        </p:spPr>
      </p:pic>
    </p:spTree>
    <p:extLst>
      <p:ext uri="{BB962C8B-B14F-4D97-AF65-F5344CB8AC3E}">
        <p14:creationId xmlns:p14="http://schemas.microsoft.com/office/powerpoint/2010/main" val="508137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6.10.1 </a:t>
            </a:r>
            <a:r>
              <a:rPr lang="en-US" dirty="0" smtClean="0">
                <a:latin typeface="Consolas" panose="020B0609020204030204" pitchFamily="49" charset="0"/>
                <a:cs typeface="Times New Roman" panose="02020603050405020304" pitchFamily="18" charset="0"/>
              </a:rPr>
              <a:t>break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Statement</a:t>
            </a:r>
          </a:p>
        </p:txBody>
      </p:sp>
      <p:sp>
        <p:nvSpPr>
          <p:cNvPr id="3" name="Text Placeholder 2"/>
          <p:cNvSpPr>
            <a:spLocks noGrp="1"/>
          </p:cNvSpPr>
          <p:nvPr>
            <p:ph type="body" idx="1"/>
          </p:nvPr>
        </p:nvSpPr>
        <p:spPr>
          <a:xfrm>
            <a:off x="457200" y="1600200"/>
            <a:ext cx="8229600" cy="1825171"/>
          </a:xfrm>
        </p:spPr>
        <p:txBody>
          <a:bodyPr/>
          <a:lstStyle/>
          <a:p>
            <a:pPr>
              <a:spcAft>
                <a:spcPct val="20000"/>
              </a:spcAft>
              <a:buFont typeface="Times New Roman" panose="02020603050405020304" pitchFamily="18" charset="0"/>
              <a:buChar char="•"/>
            </a:pPr>
            <a:r>
              <a:rPr lang="en-US" altLang="en-US" sz="2400" dirty="0">
                <a:solidFill>
                  <a:srgbClr val="000000"/>
                </a:solidFill>
                <a:latin typeface="+mn-lt"/>
              </a:rPr>
              <a:t>The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break</a:t>
            </a:r>
            <a:r>
              <a:rPr lang="en-US" altLang="en-US" sz="2400" dirty="0">
                <a:solidFill>
                  <a:srgbClr val="000000"/>
                </a:solidFill>
                <a:latin typeface="+mn-lt"/>
              </a:rPr>
              <a:t> statement causes immediate exit from a statement.</a:t>
            </a:r>
          </a:p>
          <a:p>
            <a:pPr>
              <a:spcAft>
                <a:spcPct val="20000"/>
              </a:spcAft>
              <a:buFont typeface="Times New Roman" panose="02020603050405020304" pitchFamily="18" charset="0"/>
              <a:buChar char="•"/>
            </a:pPr>
            <a:r>
              <a:rPr lang="en-US" altLang="en-US" sz="2400" dirty="0">
                <a:solidFill>
                  <a:srgbClr val="000000"/>
                </a:solidFill>
                <a:latin typeface="+mn-lt"/>
              </a:rPr>
              <a:t>Figure 6.13 demonstrates a </a:t>
            </a:r>
            <a:r>
              <a:rPr lang="en-US" altLang="en-US" sz="2400" dirty="0">
                <a:solidFill>
                  <a:srgbClr val="000000"/>
                </a:solidFill>
                <a:latin typeface="Consolas" panose="020B0609020204030204" pitchFamily="49" charset="0"/>
              </a:rPr>
              <a:t>break</a:t>
            </a:r>
            <a:r>
              <a:rPr lang="en-US" altLang="en-US" sz="2400" dirty="0">
                <a:solidFill>
                  <a:srgbClr val="000000"/>
                </a:solidFill>
                <a:latin typeface="+mn-lt"/>
              </a:rPr>
              <a:t> statement exiting a </a:t>
            </a:r>
            <a:r>
              <a:rPr lang="en-US" altLang="en-US" sz="2400" dirty="0">
                <a:solidFill>
                  <a:srgbClr val="000000"/>
                </a:solidFill>
                <a:latin typeface="Consolas" panose="020B0609020204030204" pitchFamily="49" charset="0"/>
              </a:rPr>
              <a:t>for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7375036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6.13 </a:t>
            </a:r>
            <a:r>
              <a:rPr lang="en-US" dirty="0" smtClean="0">
                <a:latin typeface="Consolas" panose="020B0609020204030204" pitchFamily="49" charset="0"/>
              </a:rPr>
              <a:t>break</a:t>
            </a:r>
            <a:r>
              <a:rPr lang="en-US" dirty="0" smtClean="0"/>
              <a:t> </a:t>
            </a:r>
            <a:r>
              <a:rPr lang="en-US" dirty="0"/>
              <a:t>Statement Exiting a </a:t>
            </a:r>
            <a:r>
              <a:rPr lang="en-US" dirty="0">
                <a:latin typeface="Consolas" panose="020B0609020204030204" pitchFamily="49" charset="0"/>
              </a:rPr>
              <a:t>for</a:t>
            </a:r>
            <a:r>
              <a:rPr lang="en-US" dirty="0"/>
              <a:t> Statement </a:t>
            </a:r>
            <a:r>
              <a:rPr lang="en-US" sz="2000" b="0" dirty="0" smtClean="0"/>
              <a:t>(1 of 2)</a:t>
            </a:r>
            <a:endParaRPr lang="en-US" sz="2000" b="0" dirty="0"/>
          </a:p>
        </p:txBody>
      </p:sp>
      <p:pic>
        <p:nvPicPr>
          <p:cNvPr id="4" name="Picture 3" descr="Program code. Line 1: forward slash, forward slash, fig period 6.13, colon, break test, period, c s. Line 2: forward slash, forward slash, break statement exiting a for statement. Line 3: using system, semicolon. Line 4: blank. Line 5: class break test. Line 6: left brace. Line 7, indented once: static void main, left parenthesis, right parenthesis. Line 8, indented once: left brace. Line 9, indented twice: i n t, count, semicolon, forward slash, forward slash, control variable also used after loop terminates. Line 10: blank. Line 11, indented twice: for, left parenthesis, count = 1, semicolon, count left angle bracket = 10, semicolon, + + count, right parenthesis, forward slash, forward slash, loop 10 times. Line 12, indented twice: left brace. Line 13, indented three times: if, left parenthesis, count = = 5, right parenthesis, forward slash, forward slash, if count is 5, comma. Line 14, indented three times: left brace. Line 15, indented four times: break, semi colon, forward slash, forward slash, terminate loop Line 16, indented three times: right brace. Line 17: blank. Line 18, indented three times: console, period, write, left parenthesis, dollar sign, open quotes, left brace, count, right brace, close quotes, right parenthesis, semicolon. Line 19, indented twice: right brace. Line 20: blank. Line 21, indented twice: console, period, write line, left parenthesis, dollar sign, open quotes, back slash, n broke out of loop at count = left brace, count, right brace, close quotes, right parenthesis, semi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50" y="1639452"/>
            <a:ext cx="6992700" cy="4381196"/>
          </a:xfrm>
          <a:prstGeom prst="rect">
            <a:avLst/>
          </a:prstGeom>
        </p:spPr>
      </p:pic>
    </p:spTree>
    <p:extLst>
      <p:ext uri="{BB962C8B-B14F-4D97-AF65-F5344CB8AC3E}">
        <p14:creationId xmlns:p14="http://schemas.microsoft.com/office/powerpoint/2010/main" val="30196170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6.13 </a:t>
            </a:r>
            <a:r>
              <a:rPr lang="en-US" dirty="0">
                <a:latin typeface="Consolas" panose="020B0609020204030204" pitchFamily="49" charset="0"/>
              </a:rPr>
              <a:t>break</a:t>
            </a:r>
            <a:r>
              <a:rPr lang="en-US" dirty="0"/>
              <a:t> Statement Exiting a </a:t>
            </a:r>
            <a:r>
              <a:rPr lang="en-US" dirty="0">
                <a:latin typeface="Consolas" panose="020B0609020204030204" pitchFamily="49" charset="0"/>
              </a:rPr>
              <a:t>for</a:t>
            </a:r>
            <a:r>
              <a:rPr lang="en-US" dirty="0"/>
              <a:t> Statement </a:t>
            </a:r>
            <a:r>
              <a:rPr lang="en-US" sz="2000" b="0" dirty="0" smtClean="0"/>
              <a:t>(2 </a:t>
            </a:r>
            <a:r>
              <a:rPr lang="en-US" sz="2000" b="0" dirty="0"/>
              <a:t>of 2)</a:t>
            </a:r>
            <a:endParaRPr lang="en-US" dirty="0"/>
          </a:p>
        </p:txBody>
      </p:sp>
      <p:pic>
        <p:nvPicPr>
          <p:cNvPr id="4" name="Picture 3" descr="Program code. Line 1: 1 2 3 4. Line 2: broke out of loop at count =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01" y="2306894"/>
            <a:ext cx="7914196" cy="921520"/>
          </a:xfrm>
          <a:prstGeom prst="rect">
            <a:avLst/>
          </a:prstGeom>
        </p:spPr>
      </p:pic>
    </p:spTree>
    <p:extLst>
      <p:ext uri="{BB962C8B-B14F-4D97-AF65-F5344CB8AC3E}">
        <p14:creationId xmlns:p14="http://schemas.microsoft.com/office/powerpoint/2010/main" val="19350196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6.10.2 </a:t>
            </a:r>
            <a:r>
              <a:rPr lang="en-US" dirty="0" smtClean="0">
                <a:latin typeface="Consolas" panose="020B0609020204030204" pitchFamily="49" charset="0"/>
                <a:cs typeface="Times New Roman" panose="02020603050405020304" pitchFamily="18" charset="0"/>
              </a:rPr>
              <a:t>break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Statement</a:t>
            </a:r>
          </a:p>
        </p:txBody>
      </p:sp>
      <p:sp>
        <p:nvSpPr>
          <p:cNvPr id="3" name="Text Placeholder 2"/>
          <p:cNvSpPr>
            <a:spLocks noGrp="1"/>
          </p:cNvSpPr>
          <p:nvPr>
            <p:ph type="body" idx="1"/>
          </p:nvPr>
        </p:nvSpPr>
        <p:spPr/>
        <p:txBody>
          <a:bodyPr/>
          <a:lstStyle/>
          <a:p>
            <a:pPr marL="228600" indent="-228600">
              <a:buFont typeface="Times New Roman" pitchFamily="18" charset="0"/>
              <a:buChar char="•"/>
              <a:defRPr/>
            </a:pPr>
            <a:r>
              <a:rPr lang="en-US" sz="2400" dirty="0">
                <a:solidFill>
                  <a:srgbClr val="000000"/>
                </a:solidFill>
                <a:latin typeface="+mn-lt"/>
                <a:ea typeface="Times New Roman" pitchFamily="18" charset="0"/>
                <a:cs typeface="Calibri" panose="020F0502020204030204" pitchFamily="34" charset="0"/>
              </a:rPr>
              <a:t>The </a:t>
            </a:r>
            <a:r>
              <a:rPr lang="en-US" sz="2400" b="1" dirty="0">
                <a:solidFill>
                  <a:schemeClr val="tx1"/>
                </a:solidFill>
                <a:latin typeface="Consolas" panose="020B0609020204030204" pitchFamily="49" charset="0"/>
                <a:ea typeface="Times New Roman" pitchFamily="18" charset="0"/>
                <a:cs typeface="Calibri" panose="020F0502020204030204" pitchFamily="34" charset="0"/>
              </a:rPr>
              <a:t>continue</a:t>
            </a:r>
            <a:r>
              <a:rPr lang="en-US" sz="2400" b="1" dirty="0">
                <a:solidFill>
                  <a:schemeClr val="tx1"/>
                </a:solidFill>
                <a:latin typeface="+mn-lt"/>
                <a:ea typeface="Times New Roman" pitchFamily="18" charset="0"/>
                <a:cs typeface="Calibri" panose="020F0502020204030204" pitchFamily="34" charset="0"/>
              </a:rPr>
              <a:t> statement</a:t>
            </a:r>
            <a:r>
              <a:rPr lang="en-US" sz="2400" dirty="0">
                <a:solidFill>
                  <a:schemeClr val="tx1"/>
                </a:solidFill>
                <a:latin typeface="+mn-lt"/>
                <a:ea typeface="Times New Roman" pitchFamily="18" charset="0"/>
                <a:cs typeface="Calibri" panose="020F0502020204030204" pitchFamily="34" charset="0"/>
              </a:rPr>
              <a:t> </a:t>
            </a:r>
            <a:r>
              <a:rPr lang="en-US" sz="2400" dirty="0">
                <a:solidFill>
                  <a:srgbClr val="000000"/>
                </a:solidFill>
                <a:latin typeface="+mn-lt"/>
                <a:ea typeface="Times New Roman" pitchFamily="18" charset="0"/>
                <a:cs typeface="Calibri" panose="020F0502020204030204" pitchFamily="34" charset="0"/>
              </a:rPr>
              <a:t>skips the remaining statements in the loop body and tests whether to proceed with the next iteration of the loop.</a:t>
            </a:r>
          </a:p>
          <a:p>
            <a:pPr marL="228600" indent="-228600">
              <a:buFont typeface="Times New Roman" pitchFamily="18" charset="0"/>
              <a:buChar char="•"/>
              <a:defRPr/>
            </a:pPr>
            <a:r>
              <a:rPr lang="en-US" sz="2400" dirty="0">
                <a:solidFill>
                  <a:srgbClr val="000000"/>
                </a:solidFill>
                <a:latin typeface="+mn-lt"/>
                <a:ea typeface="Times New Roman" pitchFamily="18" charset="0"/>
                <a:cs typeface="Calibri" panose="020F0502020204030204" pitchFamily="34" charset="0"/>
              </a:rPr>
              <a:t>In a </a:t>
            </a:r>
            <a:r>
              <a:rPr lang="en-US" sz="2400" dirty="0">
                <a:solidFill>
                  <a:srgbClr val="000000"/>
                </a:solidFill>
                <a:latin typeface="Consolas" panose="020B0609020204030204" pitchFamily="49" charset="0"/>
                <a:ea typeface="Times New Roman" pitchFamily="18" charset="0"/>
                <a:cs typeface="Lucida Console" pitchFamily="49" charset="0"/>
              </a:rPr>
              <a:t>for</a:t>
            </a:r>
            <a:r>
              <a:rPr lang="en-US" sz="2400" b="1" dirty="0">
                <a:solidFill>
                  <a:srgbClr val="000000"/>
                </a:solidFill>
                <a:latin typeface="+mn-lt"/>
                <a:ea typeface="Times New Roman" pitchFamily="18" charset="0"/>
                <a:cs typeface="Calibri" panose="020F0502020204030204" pitchFamily="34" charset="0"/>
              </a:rPr>
              <a:t> </a:t>
            </a:r>
            <a:r>
              <a:rPr lang="en-US" sz="2400" dirty="0">
                <a:solidFill>
                  <a:srgbClr val="000000"/>
                </a:solidFill>
                <a:latin typeface="+mn-lt"/>
                <a:ea typeface="Times New Roman" pitchFamily="18" charset="0"/>
                <a:cs typeface="Calibri" panose="020F0502020204030204" pitchFamily="34" charset="0"/>
              </a:rPr>
              <a:t>statement, the increment expression executes, then the app evaluates the loop-continuation test.</a:t>
            </a:r>
          </a:p>
          <a:p>
            <a:pPr marL="228600" indent="-228600">
              <a:buFont typeface="Times New Roman" pitchFamily="18" charset="0"/>
              <a:buChar char="•"/>
              <a:defRPr/>
            </a:pPr>
            <a:r>
              <a:rPr lang="en-US" sz="2400" dirty="0">
                <a:solidFill>
                  <a:srgbClr val="000000"/>
                </a:solidFill>
                <a:latin typeface="+mn-lt"/>
                <a:ea typeface="Times New Roman" pitchFamily="18" charset="0"/>
                <a:cs typeface="Calibri" panose="020F0502020204030204" pitchFamily="34" charset="0"/>
              </a:rPr>
              <a:t>Figure </a:t>
            </a:r>
            <a:r>
              <a:rPr lang="en-US" sz="2400" dirty="0" smtClean="0">
                <a:solidFill>
                  <a:srgbClr val="000000"/>
                </a:solidFill>
                <a:latin typeface="+mn-lt"/>
                <a:ea typeface="Times New Roman" pitchFamily="18" charset="0"/>
                <a:cs typeface="Calibri" panose="020F0502020204030204" pitchFamily="34" charset="0"/>
              </a:rPr>
              <a:t>6.14 (see slide 71) </a:t>
            </a:r>
            <a:r>
              <a:rPr lang="en-US" sz="2400" dirty="0">
                <a:solidFill>
                  <a:srgbClr val="000000"/>
                </a:solidFill>
                <a:latin typeface="+mn-lt"/>
                <a:ea typeface="Times New Roman" pitchFamily="18" charset="0"/>
                <a:cs typeface="Calibri" panose="020F0502020204030204" pitchFamily="34" charset="0"/>
              </a:rPr>
              <a:t>uses </a:t>
            </a:r>
            <a:r>
              <a:rPr lang="en-US" sz="2400" dirty="0">
                <a:solidFill>
                  <a:srgbClr val="000000"/>
                </a:solidFill>
                <a:latin typeface="Consolas" panose="020B0609020204030204" pitchFamily="49" charset="0"/>
                <a:ea typeface="Times New Roman" pitchFamily="18" charset="0"/>
                <a:cs typeface="Lucida Console" pitchFamily="49" charset="0"/>
              </a:rPr>
              <a:t>continue</a:t>
            </a:r>
            <a:r>
              <a:rPr lang="en-US" sz="2400" b="1" dirty="0">
                <a:solidFill>
                  <a:srgbClr val="000000"/>
                </a:solidFill>
                <a:latin typeface="+mn-lt"/>
                <a:ea typeface="Times New Roman" pitchFamily="18" charset="0"/>
                <a:cs typeface="Calibri" panose="020F0502020204030204" pitchFamily="34" charset="0"/>
              </a:rPr>
              <a:t> </a:t>
            </a:r>
            <a:r>
              <a:rPr lang="en-US" sz="2400" dirty="0">
                <a:solidFill>
                  <a:srgbClr val="000000"/>
                </a:solidFill>
                <a:latin typeface="+mn-lt"/>
                <a:ea typeface="Times New Roman" pitchFamily="18" charset="0"/>
                <a:cs typeface="Calibri" panose="020F0502020204030204" pitchFamily="34" charset="0"/>
              </a:rPr>
              <a:t>in a </a:t>
            </a:r>
            <a:r>
              <a:rPr lang="en-US" sz="2400" dirty="0">
                <a:solidFill>
                  <a:srgbClr val="000000"/>
                </a:solidFill>
                <a:latin typeface="Consolas" panose="020B0609020204030204" pitchFamily="49" charset="0"/>
                <a:ea typeface="Times New Roman" pitchFamily="18" charset="0"/>
                <a:cs typeface="Lucida Console" pitchFamily="49" charset="0"/>
              </a:rPr>
              <a:t>for</a:t>
            </a:r>
            <a:r>
              <a:rPr lang="en-US" sz="2400" b="1" dirty="0">
                <a:solidFill>
                  <a:srgbClr val="000000"/>
                </a:solidFill>
                <a:latin typeface="+mn-lt"/>
                <a:ea typeface="Times New Roman" pitchFamily="18" charset="0"/>
                <a:cs typeface="Calibri" panose="020F0502020204030204" pitchFamily="34" charset="0"/>
              </a:rPr>
              <a:t> </a:t>
            </a:r>
            <a:r>
              <a:rPr lang="en-US" sz="2400" dirty="0">
                <a:solidFill>
                  <a:srgbClr val="000000"/>
                </a:solidFill>
                <a:latin typeface="+mn-lt"/>
                <a:ea typeface="Times New Roman" pitchFamily="18" charset="0"/>
                <a:cs typeface="Calibri" panose="020F0502020204030204" pitchFamily="34" charset="0"/>
              </a:rPr>
              <a:t>statement</a:t>
            </a:r>
            <a:r>
              <a:rPr lang="en-US" sz="2400" dirty="0" smtClean="0">
                <a:solidFill>
                  <a:srgbClr val="000000"/>
                </a:solidFill>
                <a:latin typeface="+mn-lt"/>
                <a:ea typeface="Times New Roman" pitchFamily="18" charset="0"/>
                <a:cs typeface="Calibri" panose="020F0502020204030204" pitchFamily="34" charset="0"/>
              </a:rPr>
              <a:t>.</a:t>
            </a:r>
            <a:endParaRPr lang="en-US" sz="2400" dirty="0">
              <a:solidFill>
                <a:srgbClr val="000000"/>
              </a:solidFill>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5854496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6.1</a:t>
            </a:r>
          </a:p>
        </p:txBody>
      </p:sp>
      <p:sp>
        <p:nvSpPr>
          <p:cNvPr id="3" name="Text Placeholder 2"/>
          <p:cNvSpPr>
            <a:spLocks noGrp="1"/>
          </p:cNvSpPr>
          <p:nvPr>
            <p:ph type="body" idx="1"/>
          </p:nvPr>
        </p:nvSpPr>
        <p:spPr/>
        <p:txBody>
          <a:bodyPr/>
          <a:lstStyle/>
          <a:p>
            <a:pPr marL="0" indent="0">
              <a:buNone/>
            </a:pPr>
            <a:r>
              <a:rPr lang="en-US" sz="2400" dirty="0">
                <a:latin typeface="+mn-lt"/>
              </a:rPr>
              <a:t>Some programmers feel that </a:t>
            </a:r>
            <a:r>
              <a:rPr lang="en-US" sz="2400" dirty="0">
                <a:latin typeface="Consolas" panose="020B0609020204030204" pitchFamily="49" charset="0"/>
              </a:rPr>
              <a:t>break</a:t>
            </a:r>
            <a:r>
              <a:rPr lang="en-US" sz="2400" dirty="0">
                <a:latin typeface="+mn-lt"/>
              </a:rPr>
              <a:t> and </a:t>
            </a:r>
            <a:r>
              <a:rPr lang="en-US" sz="2400" dirty="0">
                <a:latin typeface="Consolas" panose="020B0609020204030204" pitchFamily="49" charset="0"/>
              </a:rPr>
              <a:t>continue</a:t>
            </a:r>
            <a:r>
              <a:rPr lang="en-US" sz="2400" b="1" dirty="0">
                <a:latin typeface="+mn-lt"/>
              </a:rPr>
              <a:t> </a:t>
            </a:r>
            <a:r>
              <a:rPr lang="en-US" sz="2400" dirty="0">
                <a:latin typeface="+mn-lt"/>
              </a:rPr>
              <a:t>statements violate </a:t>
            </a:r>
            <a:r>
              <a:rPr lang="en-US" sz="2400" dirty="0" smtClean="0">
                <a:latin typeface="+mn-lt"/>
              </a:rPr>
              <a:t>structured programming</a:t>
            </a:r>
            <a:r>
              <a:rPr lang="en-US" sz="2400" dirty="0">
                <a:latin typeface="+mn-lt"/>
              </a:rPr>
              <a:t>. Since the same effects are achievable with </a:t>
            </a:r>
            <a:r>
              <a:rPr lang="en-US" sz="2400" dirty="0" smtClean="0">
                <a:latin typeface="+mn-lt"/>
              </a:rPr>
              <a:t>structured-programming techniques</a:t>
            </a:r>
            <a:r>
              <a:rPr lang="en-US" sz="2400" dirty="0">
                <a:latin typeface="+mn-lt"/>
              </a:rPr>
              <a:t>, these programmers prefer not to use </a:t>
            </a:r>
            <a:r>
              <a:rPr lang="en-US" sz="2400" dirty="0">
                <a:latin typeface="Consolas" panose="020B0609020204030204" pitchFamily="49" charset="0"/>
              </a:rPr>
              <a:t>break</a:t>
            </a:r>
            <a:r>
              <a:rPr lang="en-US" sz="2400" b="1" dirty="0">
                <a:latin typeface="+mn-lt"/>
              </a:rPr>
              <a:t> </a:t>
            </a:r>
            <a:r>
              <a:rPr lang="en-US" sz="2400" dirty="0">
                <a:latin typeface="+mn-lt"/>
              </a:rPr>
              <a:t>or </a:t>
            </a:r>
            <a:r>
              <a:rPr lang="en-US" sz="2400" dirty="0">
                <a:latin typeface="Consolas" panose="020B0609020204030204" pitchFamily="49" charset="0"/>
              </a:rPr>
              <a:t>continue</a:t>
            </a:r>
            <a:r>
              <a:rPr lang="en-US" sz="2400" b="1" dirty="0">
                <a:latin typeface="+mn-lt"/>
              </a:rPr>
              <a:t> </a:t>
            </a:r>
            <a:r>
              <a:rPr lang="en-US" sz="2400" dirty="0">
                <a:latin typeface="+mn-lt"/>
              </a:rPr>
              <a:t>statements.</a:t>
            </a:r>
          </a:p>
        </p:txBody>
      </p:sp>
    </p:spTree>
    <p:extLst>
      <p:ext uri="{BB962C8B-B14F-4D97-AF65-F5344CB8AC3E}">
        <p14:creationId xmlns:p14="http://schemas.microsoft.com/office/powerpoint/2010/main" val="11909808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6.2</a:t>
            </a:r>
          </a:p>
        </p:txBody>
      </p:sp>
      <p:sp>
        <p:nvSpPr>
          <p:cNvPr id="3" name="Text Placeholder 2"/>
          <p:cNvSpPr>
            <a:spLocks noGrp="1"/>
          </p:cNvSpPr>
          <p:nvPr>
            <p:ph type="body" idx="1"/>
          </p:nvPr>
        </p:nvSpPr>
        <p:spPr/>
        <p:txBody>
          <a:bodyPr/>
          <a:lstStyle/>
          <a:p>
            <a:pPr marL="0" indent="0">
              <a:buNone/>
            </a:pPr>
            <a:r>
              <a:rPr lang="en-US" sz="2400" dirty="0">
                <a:latin typeface="+mn-lt"/>
              </a:rPr>
              <a:t>There’s a tension between achieving quality software engineering and achieving the </a:t>
            </a:r>
            <a:r>
              <a:rPr lang="en-US" sz="2400" dirty="0" smtClean="0">
                <a:latin typeface="+mn-lt"/>
              </a:rPr>
              <a:t>best-performing software</a:t>
            </a:r>
            <a:r>
              <a:rPr lang="en-US" sz="2400" dirty="0">
                <a:latin typeface="+mn-lt"/>
              </a:rPr>
              <a:t>. Often, one of these goals is achieved at the expense of the other. </a:t>
            </a:r>
            <a:r>
              <a:rPr lang="en-US" sz="2400" dirty="0" smtClean="0">
                <a:latin typeface="+mn-lt"/>
              </a:rPr>
              <a:t>For all </a:t>
            </a:r>
            <a:r>
              <a:rPr lang="en-US" sz="2400" dirty="0">
                <a:latin typeface="+mn-lt"/>
              </a:rPr>
              <a:t>but the most performance-intensive situations, apply the following rule: First, </a:t>
            </a:r>
            <a:r>
              <a:rPr lang="en-US" sz="2400" dirty="0" smtClean="0">
                <a:latin typeface="+mn-lt"/>
              </a:rPr>
              <a:t>make your </a:t>
            </a:r>
            <a:r>
              <a:rPr lang="en-US" sz="2400" dirty="0">
                <a:latin typeface="+mn-lt"/>
              </a:rPr>
              <a:t>code simple and correct; then make it fast, but only if necessary.</a:t>
            </a:r>
          </a:p>
        </p:txBody>
      </p:sp>
    </p:spTree>
    <p:extLst>
      <p:ext uri="{BB962C8B-B14F-4D97-AF65-F5344CB8AC3E}">
        <p14:creationId xmlns:p14="http://schemas.microsoft.com/office/powerpoint/2010/main" val="22803616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6.14 </a:t>
            </a:r>
            <a:r>
              <a:rPr lang="en-US" dirty="0" smtClean="0">
                <a:latin typeface="Consolas" panose="020B0609020204030204" pitchFamily="49" charset="0"/>
              </a:rPr>
              <a:t>continue</a:t>
            </a:r>
            <a:r>
              <a:rPr lang="en-US" dirty="0" smtClean="0"/>
              <a:t> </a:t>
            </a:r>
            <a:r>
              <a:rPr lang="en-US" dirty="0"/>
              <a:t>Statement Skipping an Iteration of a </a:t>
            </a:r>
            <a:r>
              <a:rPr lang="en-US" dirty="0">
                <a:latin typeface="Consolas" panose="020B0609020204030204" pitchFamily="49" charset="0"/>
              </a:rPr>
              <a:t>for</a:t>
            </a:r>
            <a:r>
              <a:rPr lang="en-US" dirty="0"/>
              <a:t> Statement </a:t>
            </a:r>
            <a:r>
              <a:rPr lang="en-US" sz="2000" b="0" dirty="0" smtClean="0"/>
              <a:t>(1 of 2)</a:t>
            </a:r>
            <a:endParaRPr lang="en-US" sz="2000" b="0" dirty="0"/>
          </a:p>
        </p:txBody>
      </p:sp>
      <p:pic>
        <p:nvPicPr>
          <p:cNvPr id="4" name="Picture 3" descr="Program code. Line 1: forward slash, forward slash, f i g period 6.14, colon, continue test, period, c s. Line 2: forward slash, forward slash, continue statement skipping an iteration of a for statement. Line 3: using system, semicolon. Line 4: blank. Line 5: class continue test. Line 6: left brace. Line 7, indented once: static void main, left parenthesis, right parenthesis. Line 8, indented once: left brace. Line 9, indented twice: for, left parenthesis, i n t, count = 1, semicolon, count left angle bracket = 10, semicolon, + + count, right parenthesis, forward slash, forward slash, loop 10 times. Line 10, indented twice: left brace. Line 11, indented three times: if, left parenthesis, count = = 5, right parenthesis, forward slash, forward slash, if count is 5, comma. Line 12, indented three times: left brace. Line 13, indented four times: continue, semicolon, forward slash, forward slash, skip remaining code in loop. Line 14, indented three times: right brace. Line 15: blank. Line 16, indented three times: console, period, write, left parenthesis, dollar sign, open quotes, left brace, count, right brace, close quotes, right parenthesis, semicolon. Line 17, indented twice: right brace. Line 18: blank. Line 19, indented twice: console, period, write line, left parenthesis, open quotes, back slash, n used continue to skip displaying 5, close quotes, right parenthesis, semicolon. Line 20, indented once: right brace. Line 2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11" y="1595737"/>
            <a:ext cx="7744578" cy="4482594"/>
          </a:xfrm>
          <a:prstGeom prst="rect">
            <a:avLst/>
          </a:prstGeom>
        </p:spPr>
      </p:pic>
    </p:spTree>
    <p:extLst>
      <p:ext uri="{BB962C8B-B14F-4D97-AF65-F5344CB8AC3E}">
        <p14:creationId xmlns:p14="http://schemas.microsoft.com/office/powerpoint/2010/main" val="4004952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(4 </a:t>
            </a:r>
            <a:r>
              <a:rPr lang="en-US" sz="2000" b="0" dirty="0"/>
              <a:t>of </a:t>
            </a:r>
            <a:r>
              <a:rPr lang="en-US" sz="2000" b="0" dirty="0" smtClean="0"/>
              <a:t>5)</a:t>
            </a:r>
            <a:endParaRPr lang="en-US" sz="2000" dirty="0"/>
          </a:p>
        </p:txBody>
      </p:sp>
      <p:sp>
        <p:nvSpPr>
          <p:cNvPr id="3" name="Text Placeholder 2"/>
          <p:cNvSpPr>
            <a:spLocks noGrp="1"/>
          </p:cNvSpPr>
          <p:nvPr>
            <p:ph type="body" idx="1"/>
          </p:nvPr>
        </p:nvSpPr>
        <p:spPr>
          <a:xfrm>
            <a:off x="457200" y="1600201"/>
            <a:ext cx="8229600" cy="3290678"/>
          </a:xfrm>
        </p:spPr>
        <p:txBody>
          <a:bodyPr/>
          <a:lstStyle/>
          <a:p>
            <a:pPr marL="0" indent="0">
              <a:buNone/>
            </a:pPr>
            <a:r>
              <a:rPr lang="en-US" sz="2400" b="1" dirty="0" smtClean="0">
                <a:solidFill>
                  <a:schemeClr val="tx2"/>
                </a:solidFill>
                <a:latin typeface="+mn-lt"/>
              </a:rPr>
              <a:t>6.9</a:t>
            </a:r>
            <a:r>
              <a:rPr lang="en-US" sz="2400" dirty="0" smtClean="0">
                <a:latin typeface="+mn-lt"/>
              </a:rPr>
              <a:t> </a:t>
            </a:r>
            <a:r>
              <a:rPr lang="en-US" sz="2400" dirty="0">
                <a:latin typeface="+mn-lt"/>
              </a:rPr>
              <a:t>Class </a:t>
            </a:r>
            <a:r>
              <a:rPr lang="en-US" sz="2400" dirty="0" smtClean="0">
                <a:latin typeface="Consolas" panose="020B0609020204030204" pitchFamily="49" charset="0"/>
              </a:rPr>
              <a:t>AutoPolicy</a:t>
            </a:r>
            <a:r>
              <a:rPr lang="en-US" sz="2400" b="1" dirty="0" smtClean="0">
                <a:latin typeface="Consolas" panose="020B0609020204030204" pitchFamily="49" charset="0"/>
              </a:rPr>
              <a:t> </a:t>
            </a:r>
            <a:r>
              <a:rPr lang="en-US" sz="2400" dirty="0">
                <a:latin typeface="+mn-lt"/>
              </a:rPr>
              <a:t>Case Study: </a:t>
            </a:r>
            <a:r>
              <a:rPr lang="en-US" sz="2400" dirty="0">
                <a:latin typeface="Consolas" panose="020B0609020204030204" pitchFamily="49" charset="0"/>
              </a:rPr>
              <a:t>strings</a:t>
            </a:r>
            <a:r>
              <a:rPr lang="en-US" sz="2400" b="1" dirty="0">
                <a:latin typeface="+mn-lt"/>
              </a:rPr>
              <a:t> </a:t>
            </a:r>
            <a:r>
              <a:rPr lang="en-US" sz="2400" dirty="0">
                <a:latin typeface="+mn-lt"/>
              </a:rPr>
              <a:t>in </a:t>
            </a:r>
            <a:r>
              <a:rPr lang="en-US" sz="2400" dirty="0">
                <a:latin typeface="Consolas" panose="020B0609020204030204" pitchFamily="49" charset="0"/>
              </a:rPr>
              <a:t>switch</a:t>
            </a:r>
            <a:r>
              <a:rPr lang="en-US" sz="2400" b="1" dirty="0">
                <a:latin typeface="+mn-lt"/>
              </a:rPr>
              <a:t> </a:t>
            </a:r>
            <a:r>
              <a:rPr lang="en-US" sz="2400" dirty="0">
                <a:latin typeface="+mn-lt"/>
              </a:rPr>
              <a:t>Statements</a:t>
            </a:r>
          </a:p>
          <a:p>
            <a:pPr marL="0" indent="0">
              <a:buNone/>
            </a:pPr>
            <a:r>
              <a:rPr lang="en-US" sz="2400" b="1" dirty="0">
                <a:solidFill>
                  <a:schemeClr val="tx2"/>
                </a:solidFill>
                <a:latin typeface="+mn-lt"/>
              </a:rPr>
              <a:t>6.10</a:t>
            </a:r>
            <a:r>
              <a:rPr lang="en-US" sz="2400" dirty="0">
                <a:latin typeface="+mn-lt"/>
              </a:rPr>
              <a:t> </a:t>
            </a:r>
            <a:r>
              <a:rPr lang="en-US" sz="2400" dirty="0">
                <a:latin typeface="Consolas" panose="020B0609020204030204" pitchFamily="49" charset="0"/>
              </a:rPr>
              <a:t>break</a:t>
            </a:r>
            <a:r>
              <a:rPr lang="en-US" sz="2400" dirty="0">
                <a:latin typeface="+mn-lt"/>
              </a:rPr>
              <a:t> and </a:t>
            </a:r>
            <a:r>
              <a:rPr lang="en-US" sz="2400" dirty="0">
                <a:latin typeface="Consolas" panose="020B0609020204030204" pitchFamily="49" charset="0"/>
              </a:rPr>
              <a:t>continue</a:t>
            </a:r>
            <a:r>
              <a:rPr lang="en-US" sz="2400" b="1" dirty="0">
                <a:latin typeface="+mn-lt"/>
              </a:rPr>
              <a:t> </a:t>
            </a:r>
            <a:r>
              <a:rPr lang="en-US" sz="2400" dirty="0">
                <a:latin typeface="+mn-lt"/>
              </a:rPr>
              <a:t>Statements</a:t>
            </a:r>
          </a:p>
          <a:p>
            <a:pPr marL="487350" lvl="1" indent="0">
              <a:buNone/>
            </a:pPr>
            <a:r>
              <a:rPr lang="en-US" sz="2400" dirty="0">
                <a:solidFill>
                  <a:schemeClr val="tx2"/>
                </a:solidFill>
                <a:latin typeface="+mn-lt"/>
              </a:rPr>
              <a:t>6.10.1</a:t>
            </a:r>
            <a:r>
              <a:rPr lang="en-US" sz="2400" b="1" dirty="0">
                <a:latin typeface="+mn-lt"/>
              </a:rPr>
              <a:t> </a:t>
            </a:r>
            <a:r>
              <a:rPr lang="en-US" sz="2400" dirty="0">
                <a:latin typeface="Consolas" panose="020B0609020204030204" pitchFamily="49" charset="0"/>
              </a:rPr>
              <a:t>break</a:t>
            </a:r>
            <a:r>
              <a:rPr lang="en-US" sz="2400" b="1" dirty="0">
                <a:latin typeface="+mn-lt"/>
              </a:rPr>
              <a:t> </a:t>
            </a:r>
            <a:r>
              <a:rPr lang="en-US" sz="2400" dirty="0">
                <a:latin typeface="+mn-lt"/>
              </a:rPr>
              <a:t>Statement</a:t>
            </a:r>
          </a:p>
          <a:p>
            <a:pPr marL="487350" lvl="1" indent="0">
              <a:buNone/>
            </a:pPr>
            <a:r>
              <a:rPr lang="en-US" sz="2400" dirty="0">
                <a:solidFill>
                  <a:schemeClr val="tx2"/>
                </a:solidFill>
                <a:latin typeface="+mn-lt"/>
              </a:rPr>
              <a:t>6.10.2</a:t>
            </a:r>
            <a:r>
              <a:rPr lang="en-US" sz="2400" dirty="0">
                <a:latin typeface="+mn-lt"/>
              </a:rPr>
              <a:t> </a:t>
            </a:r>
            <a:r>
              <a:rPr lang="en-US" sz="2400" dirty="0">
                <a:latin typeface="Consolas" panose="020B0609020204030204" pitchFamily="49" charset="0"/>
              </a:rPr>
              <a:t>continue</a:t>
            </a:r>
            <a:r>
              <a:rPr lang="en-US" sz="2400" dirty="0">
                <a:latin typeface="+mn-lt"/>
              </a:rPr>
              <a:t> </a:t>
            </a:r>
            <a:r>
              <a:rPr lang="en-US" sz="2400" dirty="0" smtClean="0">
                <a:latin typeface="+mn-lt"/>
              </a:rPr>
              <a:t>Statement</a:t>
            </a:r>
          </a:p>
          <a:p>
            <a:pPr marL="0" indent="0">
              <a:buNone/>
            </a:pPr>
            <a:r>
              <a:rPr lang="en-US" sz="2400" b="1" dirty="0">
                <a:solidFill>
                  <a:schemeClr val="tx2"/>
                </a:solidFill>
                <a:latin typeface="+mn-lt"/>
              </a:rPr>
              <a:t>6.11</a:t>
            </a:r>
            <a:r>
              <a:rPr lang="en-US" sz="2400" dirty="0">
                <a:latin typeface="+mn-lt"/>
              </a:rPr>
              <a:t> Logical Operators</a:t>
            </a:r>
          </a:p>
          <a:p>
            <a:pPr marL="487350" lvl="1" indent="0">
              <a:buNone/>
            </a:pPr>
            <a:r>
              <a:rPr lang="en-US" sz="2400" dirty="0">
                <a:solidFill>
                  <a:schemeClr val="tx2"/>
                </a:solidFill>
                <a:latin typeface="+mn-lt"/>
              </a:rPr>
              <a:t>6.11.1</a:t>
            </a:r>
            <a:r>
              <a:rPr lang="en-US" sz="2400" dirty="0">
                <a:latin typeface="+mn-lt"/>
              </a:rPr>
              <a:t> </a:t>
            </a:r>
            <a:r>
              <a:rPr lang="en-US" sz="2400" dirty="0" smtClean="0">
                <a:latin typeface="+mn-lt"/>
              </a:rPr>
              <a:t>Conditional</a:t>
            </a:r>
            <a:endParaRPr lang="en-US" sz="2400" dirty="0">
              <a:latin typeface="+mn-lt"/>
            </a:endParaRPr>
          </a:p>
        </p:txBody>
      </p:sp>
      <p:graphicFrame>
        <p:nvGraphicFramePr>
          <p:cNvPr id="11" name="Object 10" descr="And, ampersand ampersand, operator"/>
          <p:cNvGraphicFramePr>
            <a:graphicFrameLocks noChangeAspect="1"/>
          </p:cNvGraphicFramePr>
          <p:nvPr>
            <p:extLst>
              <p:ext uri="{D42A27DB-BD31-4B8C-83A1-F6EECF244321}">
                <p14:modId xmlns:p14="http://schemas.microsoft.com/office/powerpoint/2010/main" val="2902193769"/>
              </p:ext>
            </p:extLst>
          </p:nvPr>
        </p:nvGraphicFramePr>
        <p:xfrm>
          <a:off x="3610622" y="4463660"/>
          <a:ext cx="2598616" cy="494974"/>
        </p:xfrm>
        <a:graphic>
          <a:graphicData uri="http://schemas.openxmlformats.org/presentationml/2006/ole">
            <mc:AlternateContent xmlns:mc="http://schemas.openxmlformats.org/markup-compatibility/2006">
              <mc:Choice xmlns:v="urn:schemas-microsoft-com:vml" Requires="v">
                <p:oleObj spid="_x0000_s2745" name="Equation" r:id="rId3" imgW="1333440" imgH="253800" progId="Equation.DSMT4">
                  <p:embed/>
                </p:oleObj>
              </mc:Choice>
              <mc:Fallback>
                <p:oleObj name="Equation" r:id="rId3" imgW="1333440" imgH="253800" progId="Equation.DSMT4">
                  <p:embed/>
                  <p:pic>
                    <p:nvPicPr>
                      <p:cNvPr id="0" name=""/>
                      <p:cNvPicPr/>
                      <p:nvPr/>
                    </p:nvPicPr>
                    <p:blipFill>
                      <a:blip r:embed="rId4"/>
                      <a:stretch>
                        <a:fillRect/>
                      </a:stretch>
                    </p:blipFill>
                    <p:spPr>
                      <a:xfrm>
                        <a:off x="3610622" y="4463660"/>
                        <a:ext cx="2598616" cy="494974"/>
                      </a:xfrm>
                      <a:prstGeom prst="rect">
                        <a:avLst/>
                      </a:prstGeom>
                    </p:spPr>
                  </p:pic>
                </p:oleObj>
              </mc:Fallback>
            </mc:AlternateContent>
          </a:graphicData>
        </a:graphic>
      </p:graphicFrame>
      <p:sp>
        <p:nvSpPr>
          <p:cNvPr id="4" name="Content Placeholder 3"/>
          <p:cNvSpPr>
            <a:spLocks noGrp="1"/>
          </p:cNvSpPr>
          <p:nvPr>
            <p:ph sz="quarter" idx="13"/>
          </p:nvPr>
        </p:nvSpPr>
        <p:spPr>
          <a:xfrm>
            <a:off x="457200" y="4842359"/>
            <a:ext cx="3170579" cy="435320"/>
          </a:xfrm>
        </p:spPr>
        <p:txBody>
          <a:bodyPr/>
          <a:lstStyle/>
          <a:p>
            <a:pPr marL="486000" lvl="1" indent="0">
              <a:buNone/>
            </a:pPr>
            <a:r>
              <a:rPr lang="en-US" sz="2400" dirty="0" smtClean="0">
                <a:solidFill>
                  <a:schemeClr val="tx2"/>
                </a:solidFill>
                <a:latin typeface="+mn-lt"/>
              </a:rPr>
              <a:t>6.11.2</a:t>
            </a:r>
            <a:r>
              <a:rPr lang="en-US" sz="2400" dirty="0" smtClean="0">
                <a:latin typeface="+mn-lt"/>
              </a:rPr>
              <a:t> Conditional</a:t>
            </a:r>
            <a:endParaRPr lang="en-IN" sz="2400" dirty="0">
              <a:latin typeface="+mn-lt"/>
            </a:endParaRPr>
          </a:p>
        </p:txBody>
      </p:sp>
      <p:graphicFrame>
        <p:nvGraphicFramePr>
          <p:cNvPr id="10" name="Object 9" descr="Or, double pipe, operator"/>
          <p:cNvGraphicFramePr>
            <a:graphicFrameLocks noChangeAspect="1"/>
          </p:cNvGraphicFramePr>
          <p:nvPr>
            <p:extLst>
              <p:ext uri="{D42A27DB-BD31-4B8C-83A1-F6EECF244321}">
                <p14:modId xmlns:p14="http://schemas.microsoft.com/office/powerpoint/2010/main" val="509043301"/>
              </p:ext>
            </p:extLst>
          </p:nvPr>
        </p:nvGraphicFramePr>
        <p:xfrm>
          <a:off x="3556966" y="4890879"/>
          <a:ext cx="2228850" cy="495300"/>
        </p:xfrm>
        <a:graphic>
          <a:graphicData uri="http://schemas.openxmlformats.org/presentationml/2006/ole">
            <mc:AlternateContent xmlns:mc="http://schemas.openxmlformats.org/markup-compatibility/2006">
              <mc:Choice xmlns:v="urn:schemas-microsoft-com:vml" Requires="v">
                <p:oleObj spid="_x0000_s2746" name="Equation" r:id="rId5" imgW="1143000" imgH="253800" progId="Equation.DSMT4">
                  <p:embed/>
                </p:oleObj>
              </mc:Choice>
              <mc:Fallback>
                <p:oleObj name="Equation" r:id="rId5" imgW="1143000" imgH="253800" progId="Equation.DSMT4">
                  <p:embed/>
                  <p:pic>
                    <p:nvPicPr>
                      <p:cNvPr id="0" name=""/>
                      <p:cNvPicPr/>
                      <p:nvPr/>
                    </p:nvPicPr>
                    <p:blipFill>
                      <a:blip r:embed="rId6"/>
                      <a:stretch>
                        <a:fillRect/>
                      </a:stretch>
                    </p:blipFill>
                    <p:spPr>
                      <a:xfrm>
                        <a:off x="3556966" y="4890879"/>
                        <a:ext cx="2228850" cy="495300"/>
                      </a:xfrm>
                      <a:prstGeom prst="rect">
                        <a:avLst/>
                      </a:prstGeom>
                    </p:spPr>
                  </p:pic>
                </p:oleObj>
              </mc:Fallback>
            </mc:AlternateContent>
          </a:graphicData>
        </a:graphic>
      </p:graphicFrame>
      <p:sp>
        <p:nvSpPr>
          <p:cNvPr id="5" name="Content Placeholder 4"/>
          <p:cNvSpPr>
            <a:spLocks noGrp="1"/>
          </p:cNvSpPr>
          <p:nvPr>
            <p:ph sz="quarter" idx="14"/>
          </p:nvPr>
        </p:nvSpPr>
        <p:spPr>
          <a:xfrm>
            <a:off x="457199" y="5309908"/>
            <a:ext cx="8222837" cy="609600"/>
          </a:xfrm>
        </p:spPr>
        <p:txBody>
          <a:bodyPr/>
          <a:lstStyle/>
          <a:p>
            <a:pPr marL="485775" lvl="1" indent="0">
              <a:buNone/>
            </a:pPr>
            <a:r>
              <a:rPr lang="en-US" sz="2400" dirty="0" smtClean="0">
                <a:solidFill>
                  <a:schemeClr val="tx2"/>
                </a:solidFill>
              </a:rPr>
              <a:t>6.11.3</a:t>
            </a:r>
            <a:r>
              <a:rPr lang="en-US" sz="2400" dirty="0" smtClean="0"/>
              <a:t> </a:t>
            </a:r>
            <a:r>
              <a:rPr lang="en-US" sz="2400" dirty="0"/>
              <a:t>Short-Circuit Evaluation of Complex </a:t>
            </a:r>
            <a:r>
              <a:rPr lang="en-US" sz="2400" dirty="0" smtClean="0"/>
              <a:t>Conditions</a:t>
            </a:r>
            <a:endParaRPr lang="en-US" sz="2400" dirty="0"/>
          </a:p>
        </p:txBody>
      </p:sp>
    </p:spTree>
    <p:extLst>
      <p:ext uri="{BB962C8B-B14F-4D97-AF65-F5344CB8AC3E}">
        <p14:creationId xmlns:p14="http://schemas.microsoft.com/office/powerpoint/2010/main" val="4203913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6.14 </a:t>
            </a:r>
            <a:r>
              <a:rPr lang="en-US" dirty="0" smtClean="0">
                <a:latin typeface="Consolas" panose="020B0609020204030204" pitchFamily="49" charset="0"/>
              </a:rPr>
              <a:t>continue</a:t>
            </a:r>
            <a:r>
              <a:rPr lang="en-US" dirty="0" smtClean="0"/>
              <a:t> </a:t>
            </a:r>
            <a:r>
              <a:rPr lang="en-US" dirty="0"/>
              <a:t>Statement Skipping an Iteration of a </a:t>
            </a:r>
            <a:r>
              <a:rPr lang="en-US" dirty="0">
                <a:latin typeface="Consolas" panose="020B0609020204030204" pitchFamily="49" charset="0"/>
              </a:rPr>
              <a:t>for</a:t>
            </a:r>
            <a:r>
              <a:rPr lang="en-US" dirty="0"/>
              <a:t> Statement </a:t>
            </a:r>
            <a:r>
              <a:rPr lang="en-US" sz="2000" b="0" dirty="0" smtClean="0"/>
              <a:t>(2 </a:t>
            </a:r>
            <a:r>
              <a:rPr lang="en-US" sz="2000" b="0" dirty="0"/>
              <a:t>of 2)</a:t>
            </a:r>
            <a:endParaRPr lang="en-US" dirty="0"/>
          </a:p>
        </p:txBody>
      </p:sp>
      <p:pic>
        <p:nvPicPr>
          <p:cNvPr id="4" name="Picture 3" descr="Program code. Line 1: 1 2 3 4 5 6 7 8 9 10. Line 2: used continue to skip display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76" y="2213269"/>
            <a:ext cx="8189849" cy="943688"/>
          </a:xfrm>
          <a:prstGeom prst="rect">
            <a:avLst/>
          </a:prstGeom>
        </p:spPr>
      </p:pic>
    </p:spTree>
    <p:extLst>
      <p:ext uri="{BB962C8B-B14F-4D97-AF65-F5344CB8AC3E}">
        <p14:creationId xmlns:p14="http://schemas.microsoft.com/office/powerpoint/2010/main" val="8581632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6.11 </a:t>
            </a:r>
            <a:r>
              <a:rPr lang="en-US" dirty="0" smtClean="0"/>
              <a:t>Logical Operators</a:t>
            </a:r>
            <a:endParaRPr lang="en-US" dirty="0"/>
          </a:p>
        </p:txBody>
      </p:sp>
      <p:sp>
        <p:nvSpPr>
          <p:cNvPr id="3" name="Text Placeholder 2"/>
          <p:cNvSpPr>
            <a:spLocks noGrp="1"/>
          </p:cNvSpPr>
          <p:nvPr>
            <p:ph type="body" idx="1"/>
          </p:nvPr>
        </p:nvSpPr>
        <p:spPr>
          <a:xfrm>
            <a:off x="457200" y="1600200"/>
            <a:ext cx="8229600" cy="793403"/>
          </a:xfrm>
        </p:spPr>
        <p:txBody>
          <a:bodyPr/>
          <a:lstStyle/>
          <a:p>
            <a:r>
              <a:rPr lang="en-US" sz="2400" dirty="0">
                <a:latin typeface="+mn-lt"/>
              </a:rPr>
              <a:t>Simple conditions are expressed in terms of the relational operators </a:t>
            </a:r>
            <a:r>
              <a:rPr lang="en-US" sz="2400" dirty="0">
                <a:latin typeface="Consolas" panose="020B0609020204030204" pitchFamily="49" charset="0"/>
              </a:rPr>
              <a:t>&gt;</a:t>
            </a:r>
            <a:r>
              <a:rPr lang="en-US" sz="2400" dirty="0">
                <a:latin typeface="+mn-lt"/>
              </a:rPr>
              <a:t>, </a:t>
            </a:r>
            <a:r>
              <a:rPr lang="en-US" sz="2400" dirty="0">
                <a:latin typeface="Consolas" panose="020B0609020204030204" pitchFamily="49" charset="0"/>
              </a:rPr>
              <a:t>&lt;</a:t>
            </a:r>
            <a:r>
              <a:rPr lang="en-US" sz="2400" dirty="0">
                <a:latin typeface="+mn-lt"/>
              </a:rPr>
              <a:t>,</a:t>
            </a:r>
            <a:endParaRPr lang="en-US" sz="2400" dirty="0" smtClean="0">
              <a:latin typeface="+mn-lt"/>
            </a:endParaRPr>
          </a:p>
        </p:txBody>
      </p:sp>
      <p:graphicFrame>
        <p:nvGraphicFramePr>
          <p:cNvPr id="11" name="Object 10" descr="Right angle bracket equals and left angle bracket equals,"/>
          <p:cNvGraphicFramePr>
            <a:graphicFrameLocks noChangeAspect="1"/>
          </p:cNvGraphicFramePr>
          <p:nvPr>
            <p:extLst>
              <p:ext uri="{D42A27DB-BD31-4B8C-83A1-F6EECF244321}">
                <p14:modId xmlns:p14="http://schemas.microsoft.com/office/powerpoint/2010/main" val="2807085137"/>
              </p:ext>
            </p:extLst>
          </p:nvPr>
        </p:nvGraphicFramePr>
        <p:xfrm>
          <a:off x="2809563" y="2052006"/>
          <a:ext cx="1497297" cy="408354"/>
        </p:xfrm>
        <a:graphic>
          <a:graphicData uri="http://schemas.openxmlformats.org/presentationml/2006/ole">
            <mc:AlternateContent xmlns:mc="http://schemas.openxmlformats.org/markup-compatibility/2006">
              <mc:Choice xmlns:v="urn:schemas-microsoft-com:vml" Requires="v">
                <p:oleObj spid="_x0000_s8789" name="Equation" r:id="rId3" imgW="698400" imgH="190440" progId="Equation.DSMT4">
                  <p:embed/>
                </p:oleObj>
              </mc:Choice>
              <mc:Fallback>
                <p:oleObj name="Equation" r:id="rId3" imgW="698400" imgH="190440" progId="Equation.DSMT4">
                  <p:embed/>
                  <p:pic>
                    <p:nvPicPr>
                      <p:cNvPr id="0" name=""/>
                      <p:cNvPicPr/>
                      <p:nvPr/>
                    </p:nvPicPr>
                    <p:blipFill>
                      <a:blip r:embed="rId4"/>
                      <a:stretch>
                        <a:fillRect/>
                      </a:stretch>
                    </p:blipFill>
                    <p:spPr>
                      <a:xfrm>
                        <a:off x="2809563" y="2052006"/>
                        <a:ext cx="1497297" cy="408354"/>
                      </a:xfrm>
                      <a:prstGeom prst="rect">
                        <a:avLst/>
                      </a:prstGeom>
                    </p:spPr>
                  </p:pic>
                </p:oleObj>
              </mc:Fallback>
            </mc:AlternateContent>
          </a:graphicData>
        </a:graphic>
      </p:graphicFrame>
      <p:sp>
        <p:nvSpPr>
          <p:cNvPr id="4" name="Content Placeholder 3"/>
          <p:cNvSpPr>
            <a:spLocks noGrp="1"/>
          </p:cNvSpPr>
          <p:nvPr>
            <p:ph sz="quarter" idx="13"/>
          </p:nvPr>
        </p:nvSpPr>
        <p:spPr>
          <a:xfrm>
            <a:off x="4293696" y="1979892"/>
            <a:ext cx="3766930" cy="492043"/>
          </a:xfrm>
        </p:spPr>
        <p:txBody>
          <a:bodyPr/>
          <a:lstStyle/>
          <a:p>
            <a:pPr marL="0" indent="0">
              <a:buNone/>
            </a:pPr>
            <a:r>
              <a:rPr lang="en-US" sz="2400" dirty="0" smtClean="0"/>
              <a:t>and </a:t>
            </a:r>
            <a:r>
              <a:rPr lang="en-US" sz="2400" dirty="0"/>
              <a:t>the equality </a:t>
            </a:r>
            <a:r>
              <a:rPr lang="en-US" sz="2400" dirty="0" smtClean="0"/>
              <a:t>operators</a:t>
            </a:r>
            <a:endParaRPr lang="en-US" sz="2400" dirty="0"/>
          </a:p>
        </p:txBody>
      </p:sp>
      <p:graphicFrame>
        <p:nvGraphicFramePr>
          <p:cNvPr id="12" name="Object 11" descr="Equals equals and exclamation point equals."/>
          <p:cNvGraphicFramePr>
            <a:graphicFrameLocks noChangeAspect="1"/>
          </p:cNvGraphicFramePr>
          <p:nvPr>
            <p:extLst>
              <p:ext uri="{D42A27DB-BD31-4B8C-83A1-F6EECF244321}">
                <p14:modId xmlns:p14="http://schemas.microsoft.com/office/powerpoint/2010/main" val="4148366636"/>
              </p:ext>
            </p:extLst>
          </p:nvPr>
        </p:nvGraphicFramePr>
        <p:xfrm>
          <a:off x="804460" y="2393603"/>
          <a:ext cx="1551744" cy="381130"/>
        </p:xfrm>
        <a:graphic>
          <a:graphicData uri="http://schemas.openxmlformats.org/presentationml/2006/ole">
            <mc:AlternateContent xmlns:mc="http://schemas.openxmlformats.org/markup-compatibility/2006">
              <mc:Choice xmlns:v="urn:schemas-microsoft-com:vml" Requires="v">
                <p:oleObj spid="_x0000_s8790" name="Equation" r:id="rId5" imgW="723600" imgH="177480" progId="Equation.DSMT4">
                  <p:embed/>
                </p:oleObj>
              </mc:Choice>
              <mc:Fallback>
                <p:oleObj name="Equation" r:id="rId5" imgW="723600" imgH="177480" progId="Equation.DSMT4">
                  <p:embed/>
                  <p:pic>
                    <p:nvPicPr>
                      <p:cNvPr id="0" name=""/>
                      <p:cNvPicPr/>
                      <p:nvPr/>
                    </p:nvPicPr>
                    <p:blipFill>
                      <a:blip r:embed="rId6"/>
                      <a:stretch>
                        <a:fillRect/>
                      </a:stretch>
                    </p:blipFill>
                    <p:spPr>
                      <a:xfrm>
                        <a:off x="804460" y="2393603"/>
                        <a:ext cx="1551744" cy="381130"/>
                      </a:xfrm>
                      <a:prstGeom prst="rect">
                        <a:avLst/>
                      </a:prstGeom>
                    </p:spPr>
                  </p:pic>
                </p:oleObj>
              </mc:Fallback>
            </mc:AlternateContent>
          </a:graphicData>
        </a:graphic>
      </p:graphicFrame>
      <p:sp>
        <p:nvSpPr>
          <p:cNvPr id="5" name="Content Placeholder 4"/>
          <p:cNvSpPr>
            <a:spLocks noGrp="1"/>
          </p:cNvSpPr>
          <p:nvPr>
            <p:ph sz="quarter" idx="14"/>
          </p:nvPr>
        </p:nvSpPr>
        <p:spPr>
          <a:xfrm>
            <a:off x="457200" y="2765497"/>
            <a:ext cx="8232775" cy="1007294"/>
          </a:xfrm>
        </p:spPr>
        <p:txBody>
          <a:bodyPr/>
          <a:lstStyle/>
          <a:p>
            <a:pPr lvl="1"/>
            <a:r>
              <a:rPr lang="en-US" sz="2400" dirty="0">
                <a:latin typeface="+mn-lt"/>
              </a:rPr>
              <a:t>Each expression tests only one condition.</a:t>
            </a:r>
          </a:p>
          <a:p>
            <a:r>
              <a:rPr lang="en-US" sz="2400" dirty="0" smtClean="0">
                <a:latin typeface="+mn-lt"/>
              </a:rPr>
              <a:t> </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265651348"/>
              </p:ext>
            </p:extLst>
          </p:nvPr>
        </p:nvGraphicFramePr>
        <p:xfrm>
          <a:off x="770089" y="3426716"/>
          <a:ext cx="447675" cy="346075"/>
        </p:xfrm>
        <a:graphic>
          <a:graphicData uri="http://schemas.openxmlformats.org/presentationml/2006/ole">
            <mc:AlternateContent xmlns:mc="http://schemas.openxmlformats.org/markup-compatibility/2006">
              <mc:Choice xmlns:v="urn:schemas-microsoft-com:vml" Requires="v">
                <p:oleObj spid="_x0000_s8791" name="Equation" r:id="rId7" imgW="228600" imgH="177480" progId="Equation.DSMT4">
                  <p:embed/>
                </p:oleObj>
              </mc:Choice>
              <mc:Fallback>
                <p:oleObj name="Equation" r:id="rId7" imgW="228600" imgH="177480" progId="Equation.DSMT4">
                  <p:embed/>
                  <p:pic>
                    <p:nvPicPr>
                      <p:cNvPr id="6" name="Object 5"/>
                      <p:cNvPicPr/>
                      <p:nvPr/>
                    </p:nvPicPr>
                    <p:blipFill>
                      <a:blip r:embed="rId8"/>
                      <a:stretch>
                        <a:fillRect/>
                      </a:stretch>
                    </p:blipFill>
                    <p:spPr>
                      <a:xfrm>
                        <a:off x="770089" y="3426716"/>
                        <a:ext cx="447675" cy="346075"/>
                      </a:xfrm>
                      <a:prstGeom prst="rect">
                        <a:avLst/>
                      </a:prstGeom>
                    </p:spPr>
                  </p:pic>
                </p:oleObj>
              </mc:Fallback>
            </mc:AlternateContent>
          </a:graphicData>
        </a:graphic>
      </p:graphicFrame>
      <p:sp>
        <p:nvSpPr>
          <p:cNvPr id="6" name="Content Placeholder 5"/>
          <p:cNvSpPr>
            <a:spLocks noGrp="1"/>
          </p:cNvSpPr>
          <p:nvPr>
            <p:ph sz="quarter" idx="15"/>
          </p:nvPr>
        </p:nvSpPr>
        <p:spPr>
          <a:xfrm>
            <a:off x="457200" y="3286541"/>
            <a:ext cx="8229600" cy="1354845"/>
          </a:xfrm>
        </p:spPr>
        <p:txBody>
          <a:bodyPr/>
          <a:lstStyle/>
          <a:p>
            <a:pPr marL="268288" indent="447675">
              <a:buNone/>
            </a:pPr>
            <a:r>
              <a:rPr lang="en-US" sz="2400" dirty="0">
                <a:latin typeface="+mn-lt"/>
              </a:rPr>
              <a:t>provides </a:t>
            </a:r>
            <a:r>
              <a:rPr lang="en-US" sz="2400" b="1" dirty="0">
                <a:latin typeface="+mn-lt"/>
              </a:rPr>
              <a:t>logical operators</a:t>
            </a:r>
            <a:r>
              <a:rPr lang="en-US" sz="2400" dirty="0">
                <a:latin typeface="+mn-lt"/>
              </a:rPr>
              <a:t> to enable you to form more complex conditions by combining simple conditions.</a:t>
            </a:r>
          </a:p>
          <a:p>
            <a:r>
              <a:rPr lang="en-US" sz="2400" dirty="0">
                <a:latin typeface="+mn-lt"/>
              </a:rPr>
              <a:t> </a:t>
            </a:r>
          </a:p>
        </p:txBody>
      </p:sp>
      <p:pic>
        <p:nvPicPr>
          <p:cNvPr id="10" name="Picture 9" descr="The logical operators are ampersand ampersand, conditional and, double pipe, conditional or, ampersand, Boolean logical and, pipe, Boolean logical inclusive or, caret, Boolean logical exclusive or, and exclamation point, logical negation."/>
          <p:cNvPicPr>
            <a:picLocks noChangeAspect="1"/>
          </p:cNvPicPr>
          <p:nvPr/>
        </p:nvPicPr>
        <p:blipFill rotWithShape="1">
          <a:blip r:embed="rId9"/>
          <a:srcRect l="4567" b="6677"/>
          <a:stretch/>
        </p:blipFill>
        <p:spPr>
          <a:xfrm>
            <a:off x="755377" y="4246847"/>
            <a:ext cx="7557660" cy="1627181"/>
          </a:xfrm>
          <a:prstGeom prst="rect">
            <a:avLst/>
          </a:prstGeom>
        </p:spPr>
      </p:pic>
    </p:spTree>
    <p:extLst>
      <p:ext uri="{BB962C8B-B14F-4D97-AF65-F5344CB8AC3E}">
        <p14:creationId xmlns:p14="http://schemas.microsoft.com/office/powerpoint/2010/main" val="32469153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6.11.1 Conditional </a:t>
            </a:r>
            <a:r>
              <a:rPr lang="en-US" dirty="0" smtClean="0"/>
              <a:t>AND</a:t>
            </a:r>
            <a:r>
              <a:rPr lang="en-US" dirty="0" smtClean="0">
                <a:solidFill>
                  <a:schemeClr val="bg1"/>
                </a:solidFill>
              </a:rPr>
              <a:t>(</a:t>
            </a:r>
            <a:r>
              <a:rPr lang="en-US" sz="600" dirty="0">
                <a:solidFill>
                  <a:schemeClr val="bg1"/>
                </a:solidFill>
              </a:rPr>
              <a:t>Ampersand </a:t>
            </a:r>
            <a:r>
              <a:rPr lang="en-US" sz="600" dirty="0" smtClean="0">
                <a:solidFill>
                  <a:schemeClr val="bg1"/>
                </a:solidFill>
              </a:rPr>
              <a:t>ampersand  </a:t>
            </a:r>
            <a:r>
              <a:rPr lang="en-US" dirty="0" smtClean="0"/>
              <a:t>Operator </a:t>
            </a:r>
            <a:r>
              <a:rPr lang="en-US" sz="2000" b="0" dirty="0" smtClean="0"/>
              <a:t>(1 </a:t>
            </a:r>
            <a:r>
              <a:rPr lang="en-US" sz="2000" b="0" dirty="0"/>
              <a:t>of 2)</a:t>
            </a:r>
            <a:endParaRPr lang="en-US" sz="2000" b="0" dirty="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48650665"/>
              </p:ext>
            </p:extLst>
          </p:nvPr>
        </p:nvGraphicFramePr>
        <p:xfrm>
          <a:off x="4991430" y="736663"/>
          <a:ext cx="889395" cy="527050"/>
        </p:xfrm>
        <a:graphic>
          <a:graphicData uri="http://schemas.openxmlformats.org/presentationml/2006/ole">
            <mc:AlternateContent xmlns:mc="http://schemas.openxmlformats.org/markup-compatibility/2006">
              <mc:Choice xmlns:v="urn:schemas-microsoft-com:vml" Requires="v">
                <p:oleObj spid="_x0000_s12502" name="Equation" r:id="rId3" imgW="342720" imgH="203040" progId="Equation.DSMT4">
                  <p:embed/>
                </p:oleObj>
              </mc:Choice>
              <mc:Fallback>
                <p:oleObj name="Equation" r:id="rId3" imgW="342720" imgH="203040" progId="Equation.DSMT4">
                  <p:embed/>
                  <p:pic>
                    <p:nvPicPr>
                      <p:cNvPr id="4" name="Object 3"/>
                      <p:cNvPicPr/>
                      <p:nvPr/>
                    </p:nvPicPr>
                    <p:blipFill>
                      <a:blip r:embed="rId4"/>
                      <a:stretch>
                        <a:fillRect/>
                      </a:stretch>
                    </p:blipFill>
                    <p:spPr>
                      <a:xfrm>
                        <a:off x="4991430" y="736663"/>
                        <a:ext cx="889395" cy="527050"/>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546652"/>
          </a:xfrm>
        </p:spPr>
        <p:txBody>
          <a:bodyPr/>
          <a:lstStyle/>
          <a:p>
            <a:pPr>
              <a:tabLst>
                <a:tab pos="498475" algn="l"/>
              </a:tabLst>
            </a:pPr>
            <a:r>
              <a:rPr lang="en-US" altLang="en-US" sz="2400" dirty="0" smtClean="0">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Consolas" panose="020B0609020204030204" pitchFamily="49" charset="0"/>
                <a:ea typeface="Times New Roman" panose="02020603050405020304" pitchFamily="18" charset="0"/>
                <a:cs typeface="Calibri" panose="020F0502020204030204" pitchFamily="34" charset="0"/>
              </a:rPr>
              <a:t>&amp;&amp;</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b="1" dirty="0">
                <a:solidFill>
                  <a:schemeClr val="tx1"/>
                </a:solidFill>
                <a:latin typeface="+mn-lt"/>
                <a:ea typeface="Times New Roman" panose="02020603050405020304" pitchFamily="18" charset="0"/>
                <a:cs typeface="Calibri" panose="020F0502020204030204" pitchFamily="34" charset="0"/>
              </a:rPr>
              <a:t>conditional AND</a:t>
            </a:r>
            <a:r>
              <a:rPr lang="en-US" altLang="en-US" sz="2400" dirty="0">
                <a:latin typeface="+mn-lt"/>
                <a:ea typeface="Times New Roman" panose="02020603050405020304" pitchFamily="18" charset="0"/>
                <a:cs typeface="Calibri" panose="020F0502020204030204" pitchFamily="34" charset="0"/>
              </a:rPr>
              <a:t>) operator works as follows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solidFill>
                <a:srgbClr val="0000FF"/>
              </a:solidFill>
              <a:latin typeface="+mn-lt"/>
              <a:ea typeface="Times New Roman" panose="02020603050405020304" pitchFamily="18" charset="0"/>
              <a:cs typeface="Calibri" panose="020F0502020204030204" pitchFamily="34" charset="0"/>
            </a:endParaRPr>
          </a:p>
        </p:txBody>
      </p:sp>
      <p:pic>
        <p:nvPicPr>
          <p:cNvPr id="5" name="Picture 4" descr="Code has 4 lines, as follows. Line 1. If left parenthesis gender equals equals single quote F single quote ampersand ampersand age right angle bracket equals 65 right parenthesis. Line 2. Left brace. Line 3, indented once. Plus plus senior females semicolon. Line 4. Right brace."/>
          <p:cNvPicPr>
            <a:picLocks noChangeAspect="1"/>
          </p:cNvPicPr>
          <p:nvPr/>
        </p:nvPicPr>
        <p:blipFill>
          <a:blip r:embed="rId5"/>
          <a:stretch>
            <a:fillRect/>
          </a:stretch>
        </p:blipFill>
        <p:spPr>
          <a:xfrm>
            <a:off x="666613" y="2212376"/>
            <a:ext cx="5584420" cy="1737511"/>
          </a:xfrm>
          <a:prstGeom prst="rect">
            <a:avLst/>
          </a:prstGeom>
        </p:spPr>
      </p:pic>
      <p:sp>
        <p:nvSpPr>
          <p:cNvPr id="4" name="Text Placeholder 3"/>
          <p:cNvSpPr>
            <a:spLocks noGrp="1"/>
          </p:cNvSpPr>
          <p:nvPr>
            <p:ph type="body" idx="2"/>
          </p:nvPr>
        </p:nvSpPr>
        <p:spPr>
          <a:xfrm>
            <a:off x="457200" y="3967852"/>
            <a:ext cx="8229600" cy="1752600"/>
          </a:xfrm>
        </p:spPr>
        <p:txBody>
          <a:bodyPr/>
          <a:lstStyle/>
          <a:p>
            <a:pPr>
              <a:tabLst>
                <a:tab pos="498475" algn="l"/>
              </a:tabLst>
            </a:pPr>
            <a:r>
              <a:rPr lang="en-US" altLang="en-US" sz="2400" dirty="0" smtClean="0">
                <a:latin typeface="+mn-lt"/>
                <a:ea typeface="Times New Roman" panose="02020603050405020304" pitchFamily="18" charset="0"/>
                <a:cs typeface="Calibri" panose="020F0502020204030204" pitchFamily="34" charset="0"/>
              </a:rPr>
              <a:t>The </a:t>
            </a:r>
            <a:r>
              <a:rPr lang="en-US" altLang="en-US" sz="2400" dirty="0">
                <a:latin typeface="+mn-lt"/>
                <a:ea typeface="Times New Roman" panose="02020603050405020304" pitchFamily="18" charset="0"/>
                <a:cs typeface="Calibri" panose="020F0502020204030204" pitchFamily="34" charset="0"/>
              </a:rPr>
              <a:t>combined condition is true if and only if </a:t>
            </a:r>
            <a:r>
              <a:rPr lang="en-US" altLang="en-US" sz="2400" b="1" dirty="0">
                <a:latin typeface="+mn-lt"/>
                <a:ea typeface="Times New Roman" panose="02020603050405020304" pitchFamily="18" charset="0"/>
                <a:cs typeface="Calibri" panose="020F0502020204030204" pitchFamily="34" charset="0"/>
              </a:rPr>
              <a:t>both</a:t>
            </a:r>
            <a:r>
              <a:rPr lang="en-US" altLang="en-US" sz="2400" dirty="0">
                <a:latin typeface="+mn-lt"/>
                <a:ea typeface="Times New Roman" panose="02020603050405020304" pitchFamily="18" charset="0"/>
                <a:cs typeface="Calibri" panose="020F0502020204030204" pitchFamily="34" charset="0"/>
              </a:rPr>
              <a:t> simple conditions are true.</a:t>
            </a:r>
          </a:p>
          <a:p>
            <a:pPr>
              <a:tabLst>
                <a:tab pos="498475" algn="l"/>
              </a:tabLst>
            </a:pPr>
            <a:r>
              <a:rPr lang="en-US" altLang="en-US" sz="2400" dirty="0">
                <a:latin typeface="+mn-lt"/>
                <a:ea typeface="Times New Roman" panose="02020603050405020304" pitchFamily="18" charset="0"/>
                <a:cs typeface="Calibri" panose="020F0502020204030204" pitchFamily="34" charset="0"/>
              </a:rPr>
              <a:t>The combined condition may be more readable with redundant parentheses</a:t>
            </a:r>
            <a:r>
              <a:rPr lang="en-US" altLang="en-US" sz="2400" dirty="0" smtClean="0">
                <a:latin typeface="+mn-lt"/>
                <a:ea typeface="Times New Roman" panose="02020603050405020304" pitchFamily="18" charset="0"/>
                <a:cs typeface="Calibri" panose="020F0502020204030204" pitchFamily="34" charset="0"/>
              </a:rPr>
              <a:t>:</a:t>
            </a:r>
            <a:endParaRPr lang="en-US" sz="2400" dirty="0">
              <a:latin typeface="Consolas" panose="020B0609020204030204" pitchFamily="49" charset="0"/>
            </a:endParaRPr>
          </a:p>
        </p:txBody>
      </p:sp>
      <p:pic>
        <p:nvPicPr>
          <p:cNvPr id="6" name="Picture 5" descr="Left parenthesis gender equals equals single quote F single quote right parenthesis ampersand ampersand left parenthesis age right angle bracket equals 65 right parenthesis."/>
          <p:cNvPicPr>
            <a:picLocks noChangeAspect="1"/>
          </p:cNvPicPr>
          <p:nvPr/>
        </p:nvPicPr>
        <p:blipFill rotWithShape="1">
          <a:blip r:embed="rId6"/>
          <a:srcRect l="3001" t="9632" r="2817" b="23604"/>
          <a:stretch/>
        </p:blipFill>
        <p:spPr>
          <a:xfrm>
            <a:off x="685798" y="5780088"/>
            <a:ext cx="5098775" cy="427382"/>
          </a:xfrm>
          <a:prstGeom prst="rect">
            <a:avLst/>
          </a:prstGeom>
        </p:spPr>
      </p:pic>
    </p:spTree>
    <p:extLst>
      <p:ext uri="{BB962C8B-B14F-4D97-AF65-F5344CB8AC3E}">
        <p14:creationId xmlns:p14="http://schemas.microsoft.com/office/powerpoint/2010/main" val="12625684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6.11.1 Conditional AND</a:t>
            </a:r>
            <a:r>
              <a:rPr lang="en-US" dirty="0">
                <a:solidFill>
                  <a:schemeClr val="bg1"/>
                </a:solidFill>
              </a:rPr>
              <a:t>(</a:t>
            </a:r>
            <a:r>
              <a:rPr lang="en-US" sz="600" dirty="0">
                <a:solidFill>
                  <a:schemeClr val="bg1"/>
                </a:solidFill>
              </a:rPr>
              <a:t>Ampersand ampersand  </a:t>
            </a:r>
            <a:r>
              <a:rPr lang="en-US" dirty="0"/>
              <a:t>Operator </a:t>
            </a:r>
            <a:r>
              <a:rPr lang="en-US" sz="2000" b="0" dirty="0" smtClean="0"/>
              <a:t>(2 </a:t>
            </a:r>
            <a:r>
              <a:rPr lang="en-US" sz="2000" b="0" dirty="0"/>
              <a:t>of 2)</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541258950"/>
              </p:ext>
            </p:extLst>
          </p:nvPr>
        </p:nvGraphicFramePr>
        <p:xfrm>
          <a:off x="4991430" y="736663"/>
          <a:ext cx="889395" cy="527050"/>
        </p:xfrm>
        <a:graphic>
          <a:graphicData uri="http://schemas.openxmlformats.org/presentationml/2006/ole">
            <mc:AlternateContent xmlns:mc="http://schemas.openxmlformats.org/markup-compatibility/2006">
              <mc:Choice xmlns:v="urn:schemas-microsoft-com:vml" Requires="v">
                <p:oleObj spid="_x0000_s10455" name="Equation" r:id="rId3" imgW="342720" imgH="203040" progId="Equation.DSMT4">
                  <p:embed/>
                </p:oleObj>
              </mc:Choice>
              <mc:Fallback>
                <p:oleObj name="Equation" r:id="rId3" imgW="342720" imgH="203040" progId="Equation.DSMT4">
                  <p:embed/>
                  <p:pic>
                    <p:nvPicPr>
                      <p:cNvPr id="7" name="Object 6"/>
                      <p:cNvPicPr/>
                      <p:nvPr/>
                    </p:nvPicPr>
                    <p:blipFill>
                      <a:blip r:embed="rId4"/>
                      <a:stretch>
                        <a:fillRect/>
                      </a:stretch>
                    </p:blipFill>
                    <p:spPr>
                      <a:xfrm>
                        <a:off x="4991430" y="736663"/>
                        <a:ext cx="889395" cy="527050"/>
                      </a:xfrm>
                      <a:prstGeom prst="rect">
                        <a:avLst/>
                      </a:prstGeom>
                    </p:spPr>
                  </p:pic>
                </p:oleObj>
              </mc:Fallback>
            </mc:AlternateContent>
          </a:graphicData>
        </a:graphic>
      </p:graphicFrame>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rPr>
              <a:t>The table in </a:t>
            </a:r>
            <a:r>
              <a:rPr lang="en-US" altLang="en-US" sz="2400" dirty="0" smtClean="0">
                <a:solidFill>
                  <a:srgbClr val="000000"/>
                </a:solidFill>
                <a:latin typeface="+mn-lt"/>
              </a:rPr>
              <a:t>Figure</a:t>
            </a:r>
            <a:r>
              <a:rPr lang="en-US" altLang="en-US" sz="2400" dirty="0">
                <a:solidFill>
                  <a:srgbClr val="000000"/>
                </a:solidFill>
                <a:latin typeface="+mn-lt"/>
              </a:rPr>
              <a:t> 6.15 shows all four possible combinations of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false</a:t>
            </a:r>
            <a:r>
              <a:rPr lang="en-US" altLang="en-US" sz="2400" b="1" dirty="0">
                <a:solidFill>
                  <a:srgbClr val="000000"/>
                </a:solidFill>
                <a:latin typeface="+mn-lt"/>
              </a:rPr>
              <a:t> </a:t>
            </a:r>
            <a:r>
              <a:rPr lang="en-US" altLang="en-US" sz="2400" dirty="0">
                <a:solidFill>
                  <a:srgbClr val="000000"/>
                </a:solidFill>
                <a:latin typeface="+mn-lt"/>
              </a:rPr>
              <a:t>and </a:t>
            </a:r>
            <a:r>
              <a:rPr lang="en-US" altLang="en-US" sz="2400" dirty="0">
                <a:solidFill>
                  <a:srgbClr val="000000"/>
                </a:solidFill>
                <a:latin typeface="Consolas" panose="020B0609020204030204" pitchFamily="49" charset="0"/>
              </a:rPr>
              <a:t>true</a:t>
            </a:r>
            <a:r>
              <a:rPr lang="en-US" altLang="en-US" sz="2400" b="1" dirty="0">
                <a:solidFill>
                  <a:srgbClr val="000000"/>
                </a:solidFill>
                <a:latin typeface="+mn-lt"/>
              </a:rPr>
              <a:t> </a:t>
            </a:r>
            <a:r>
              <a:rPr lang="en-US" altLang="en-US" sz="2400" dirty="0">
                <a:solidFill>
                  <a:srgbClr val="000000"/>
                </a:solidFill>
                <a:latin typeface="+mn-lt"/>
              </a:rPr>
              <a:t>values for </a:t>
            </a:r>
            <a:r>
              <a:rPr lang="en-US" altLang="en-US" sz="2400" b="1" dirty="0">
                <a:solidFill>
                  <a:srgbClr val="000000"/>
                </a:solidFill>
                <a:latin typeface="+mn-lt"/>
              </a:rPr>
              <a:t>expression1 </a:t>
            </a:r>
            <a:r>
              <a:rPr lang="en-US" altLang="en-US" sz="2400" dirty="0">
                <a:solidFill>
                  <a:srgbClr val="000000"/>
                </a:solidFill>
                <a:latin typeface="Consolas" panose="020B0609020204030204" pitchFamily="49" charset="0"/>
              </a:rPr>
              <a:t>and</a:t>
            </a:r>
            <a:r>
              <a:rPr lang="en-US" altLang="en-US" sz="2400" b="1" dirty="0">
                <a:solidFill>
                  <a:srgbClr val="000000"/>
                </a:solidFill>
                <a:latin typeface="+mn-lt"/>
              </a:rPr>
              <a:t> expression2</a:t>
            </a:r>
            <a:r>
              <a:rPr lang="en-US" altLang="en-US" sz="2400" dirty="0">
                <a:solidFill>
                  <a:srgbClr val="000000"/>
                </a:solidFill>
                <a:latin typeface="+mn-lt"/>
              </a:rPr>
              <a:t>.</a:t>
            </a:r>
          </a:p>
          <a:p>
            <a:pPr>
              <a:buFont typeface="Times New Roman" panose="02020603050405020304" pitchFamily="18" charset="0"/>
              <a:buChar char="•"/>
            </a:pPr>
            <a:r>
              <a:rPr lang="en-US" altLang="en-US" sz="2400" dirty="0">
                <a:solidFill>
                  <a:srgbClr val="000000"/>
                </a:solidFill>
                <a:latin typeface="+mn-lt"/>
              </a:rPr>
              <a:t>Such tables are </a:t>
            </a:r>
            <a:r>
              <a:rPr lang="en-US" altLang="en-US" sz="2400" dirty="0" smtClean="0">
                <a:solidFill>
                  <a:srgbClr val="000000"/>
                </a:solidFill>
                <a:latin typeface="+mn-lt"/>
              </a:rPr>
              <a:t>called </a:t>
            </a:r>
            <a:r>
              <a:rPr lang="en-US" altLang="en-US" sz="2400" b="1" dirty="0">
                <a:solidFill>
                  <a:schemeClr val="tx1"/>
                </a:solidFill>
                <a:latin typeface="+mn-lt"/>
              </a:rPr>
              <a:t>truth tables</a:t>
            </a:r>
            <a:r>
              <a:rPr lang="en-US" altLang="en-US" sz="2400" dirty="0" smtClean="0">
                <a:solidFill>
                  <a:schemeClr val="tx1"/>
                </a:solidFill>
                <a:latin typeface="+mn-lt"/>
              </a:rPr>
              <a:t>.</a:t>
            </a:r>
            <a:endParaRPr lang="en-US" dirty="0"/>
          </a:p>
        </p:txBody>
      </p:sp>
    </p:spTree>
    <p:extLst>
      <p:ext uri="{BB962C8B-B14F-4D97-AF65-F5344CB8AC3E}">
        <p14:creationId xmlns:p14="http://schemas.microsoft.com/office/powerpoint/2010/main" val="751576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6.15 </a:t>
            </a:r>
            <a:r>
              <a:rPr lang="en-US" sz="600" dirty="0">
                <a:solidFill>
                  <a:schemeClr val="bg1"/>
                </a:solidFill>
              </a:rPr>
              <a:t>mpersand ampersand </a:t>
            </a:r>
            <a:r>
              <a:rPr lang="en-US" dirty="0" smtClean="0"/>
              <a:t> (Conditional AND) </a:t>
            </a:r>
            <a:r>
              <a:rPr lang="en-US" dirty="0"/>
              <a:t>Operator Truth Table</a:t>
            </a:r>
          </a:p>
        </p:txBody>
      </p:sp>
      <p:graphicFrame>
        <p:nvGraphicFramePr>
          <p:cNvPr id="7" name="Object 6"/>
          <p:cNvGraphicFramePr>
            <a:graphicFrameLocks noChangeAspect="1"/>
          </p:cNvGraphicFramePr>
          <p:nvPr>
            <p:extLst>
              <p:ext uri="{D42A27DB-BD31-4B8C-83A1-F6EECF244321}">
                <p14:modId xmlns:p14="http://schemas.microsoft.com/office/powerpoint/2010/main" val="2347913555"/>
              </p:ext>
            </p:extLst>
          </p:nvPr>
        </p:nvGraphicFramePr>
        <p:xfrm>
          <a:off x="2668579" y="217274"/>
          <a:ext cx="963088" cy="570720"/>
        </p:xfrm>
        <a:graphic>
          <a:graphicData uri="http://schemas.openxmlformats.org/presentationml/2006/ole">
            <mc:AlternateContent xmlns:mc="http://schemas.openxmlformats.org/markup-compatibility/2006">
              <mc:Choice xmlns:v="urn:schemas-microsoft-com:vml" Requires="v">
                <p:oleObj spid="_x0000_s11685" name="Equation" r:id="rId3" imgW="342720" imgH="203040" progId="Equation.DSMT4">
                  <p:embed/>
                </p:oleObj>
              </mc:Choice>
              <mc:Fallback>
                <p:oleObj name="Equation" r:id="rId3" imgW="342720" imgH="203040" progId="Equation.DSMT4">
                  <p:embed/>
                  <p:pic>
                    <p:nvPicPr>
                      <p:cNvPr id="12" name="Object 11"/>
                      <p:cNvPicPr/>
                      <p:nvPr/>
                    </p:nvPicPr>
                    <p:blipFill>
                      <a:blip r:embed="rId4"/>
                      <a:stretch>
                        <a:fillRect/>
                      </a:stretch>
                    </p:blipFill>
                    <p:spPr>
                      <a:xfrm>
                        <a:off x="2668579" y="217274"/>
                        <a:ext cx="963088" cy="570720"/>
                      </a:xfrm>
                      <a:prstGeom prst="rect">
                        <a:avLst/>
                      </a:prstGeom>
                    </p:spPr>
                  </p:pic>
                </p:oleObj>
              </mc:Fallback>
            </mc:AlternateContent>
          </a:graphicData>
        </a:graphic>
      </p:graphicFrame>
      <p:graphicFrame>
        <p:nvGraphicFramePr>
          <p:cNvPr id="5" name="Table 4" descr="A table titled, ampersand, ampersand, conditional and, operator truth table. The table has 4 rows and 3 columns. The columns have the following headings from left to right: expression 1, expression 2, expression 1 ampersand, ampersand, expression 2. The row entries are as follows. Row 1. Expression 1: false. Expression 2: false. Expression 1 ampersand, ampersand, expression 2: false. Row 2. Expression 1: false. Expression 2: true. Expression 1 ampersand, ampersand, expression 2: false. Row 3. Expression 1: true. Expression 2: false. Expression 1 ampersand, ampersand, expression 2: false. Row 4. Expression 1: true. Expression 2: true. Expression 1 ampersand, ampersand, expression 2: true."/>
          <p:cNvGraphicFramePr>
            <a:graphicFrameLocks noGrp="1"/>
          </p:cNvGraphicFramePr>
          <p:nvPr>
            <p:extLst>
              <p:ext uri="{D42A27DB-BD31-4B8C-83A1-F6EECF244321}">
                <p14:modId xmlns:p14="http://schemas.microsoft.com/office/powerpoint/2010/main" val="2335024140"/>
              </p:ext>
            </p:extLst>
          </p:nvPr>
        </p:nvGraphicFramePr>
        <p:xfrm>
          <a:off x="457200" y="1881972"/>
          <a:ext cx="8229600" cy="3034365"/>
        </p:xfrm>
        <a:graphic>
          <a:graphicData uri="http://schemas.openxmlformats.org/drawingml/2006/table">
            <a:tbl>
              <a:tblPr firstRow="1" bandRow="1">
                <a:tableStyleId>{9D7B26C5-4107-4FEC-AEDC-1716B250A1EF}</a:tableStyleId>
              </a:tblPr>
              <a:tblGrid>
                <a:gridCol w="2013285">
                  <a:extLst>
                    <a:ext uri="{9D8B030D-6E8A-4147-A177-3AD203B41FA5}">
                      <a16:colId xmlns:a16="http://schemas.microsoft.com/office/drawing/2014/main" val="4187371516"/>
                    </a:ext>
                  </a:extLst>
                </a:gridCol>
                <a:gridCol w="2245895">
                  <a:extLst>
                    <a:ext uri="{9D8B030D-6E8A-4147-A177-3AD203B41FA5}">
                      <a16:colId xmlns:a16="http://schemas.microsoft.com/office/drawing/2014/main" val="3491755148"/>
                    </a:ext>
                  </a:extLst>
                </a:gridCol>
                <a:gridCol w="3970420">
                  <a:extLst>
                    <a:ext uri="{9D8B030D-6E8A-4147-A177-3AD203B41FA5}">
                      <a16:colId xmlns:a16="http://schemas.microsoft.com/office/drawing/2014/main" val="1835661325"/>
                    </a:ext>
                  </a:extLst>
                </a:gridCol>
              </a:tblGrid>
              <a:tr h="606873">
                <a:tc>
                  <a:txBody>
                    <a:bodyPr/>
                    <a:lstStyle/>
                    <a:p>
                      <a:r>
                        <a:rPr lang="en-US" sz="2000" u="none" strike="noStrike" cap="none" baseline="0" dirty="0" smtClean="0">
                          <a:sym typeface="Arial"/>
                        </a:rPr>
                        <a:t>expression1</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sym typeface="Arial"/>
                        </a:rPr>
                        <a:t>expression2</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sym typeface="Arial"/>
                        </a:rPr>
                        <a:t>expression1 </a:t>
                      </a:r>
                      <a:r>
                        <a:rPr lang="en-US" sz="200" u="none" strike="noStrike" cap="none" baseline="0" dirty="0" smtClean="0">
                          <a:solidFill>
                            <a:schemeClr val="bg1"/>
                          </a:solidFill>
                          <a:sym typeface="Arial"/>
                        </a:rPr>
                        <a:t>Ampersand ampersand</a:t>
                      </a:r>
                      <a:r>
                        <a:rPr lang="en-US" sz="2000" u="none" strike="noStrike" cap="none" baseline="0" dirty="0" smtClean="0">
                          <a:sym typeface="Arial"/>
                        </a:rPr>
                        <a:t> expression2</a:t>
                      </a:r>
                      <a:endParaRPr lang="en-US" sz="2000" b="1" i="0" u="none" strike="noStrike" cap="none" dirty="0" smtClean="0">
                        <a:solidFill>
                          <a:schemeClr val="dk1"/>
                        </a:solidFill>
                        <a:latin typeface="Arial"/>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6141852"/>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4194679"/>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139671"/>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380280"/>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850842"/>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18791100"/>
              </p:ext>
            </p:extLst>
          </p:nvPr>
        </p:nvGraphicFramePr>
        <p:xfrm>
          <a:off x="6326984" y="2109152"/>
          <a:ext cx="372778" cy="259869"/>
        </p:xfrm>
        <a:graphic>
          <a:graphicData uri="http://schemas.openxmlformats.org/presentationml/2006/ole">
            <mc:AlternateContent xmlns:mc="http://schemas.openxmlformats.org/markup-compatibility/2006">
              <mc:Choice xmlns:v="urn:schemas-microsoft-com:vml" Requires="v">
                <p:oleObj spid="_x0000_s11686" name="Equation" r:id="rId5" imgW="253800" imgH="177480" progId="Equation.DSMT4">
                  <p:embed/>
                </p:oleObj>
              </mc:Choice>
              <mc:Fallback>
                <p:oleObj name="Equation" r:id="rId5" imgW="253800" imgH="177480" progId="Equation.DSMT4">
                  <p:embed/>
                  <p:pic>
                    <p:nvPicPr>
                      <p:cNvPr id="4" name="Object 3"/>
                      <p:cNvPicPr/>
                      <p:nvPr/>
                    </p:nvPicPr>
                    <p:blipFill>
                      <a:blip r:embed="rId6"/>
                      <a:stretch>
                        <a:fillRect/>
                      </a:stretch>
                    </p:blipFill>
                    <p:spPr>
                      <a:xfrm>
                        <a:off x="6326984" y="2109152"/>
                        <a:ext cx="372778" cy="259869"/>
                      </a:xfrm>
                      <a:prstGeom prst="rect">
                        <a:avLst/>
                      </a:prstGeom>
                    </p:spPr>
                  </p:pic>
                </p:oleObj>
              </mc:Fallback>
            </mc:AlternateContent>
          </a:graphicData>
        </a:graphic>
      </p:graphicFrame>
    </p:spTree>
    <p:extLst>
      <p:ext uri="{BB962C8B-B14F-4D97-AF65-F5344CB8AC3E}">
        <p14:creationId xmlns:p14="http://schemas.microsoft.com/office/powerpoint/2010/main" val="2593168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6.11.2 Conditional </a:t>
            </a:r>
            <a:r>
              <a:rPr lang="en-US" dirty="0" smtClean="0"/>
              <a:t>OR </a:t>
            </a:r>
            <a:r>
              <a:rPr lang="en-US" sz="1200" dirty="0">
                <a:solidFill>
                  <a:schemeClr val="bg1"/>
                </a:solidFill>
              </a:rPr>
              <a:t>D</a:t>
            </a:r>
            <a:r>
              <a:rPr lang="en-US" sz="800" dirty="0">
                <a:solidFill>
                  <a:schemeClr val="bg1"/>
                </a:solidFill>
              </a:rPr>
              <a:t>ouble </a:t>
            </a:r>
            <a:r>
              <a:rPr lang="en-US" sz="800" dirty="0" smtClean="0">
                <a:solidFill>
                  <a:schemeClr val="bg1"/>
                </a:solidFill>
              </a:rPr>
              <a:t>pipe</a:t>
            </a:r>
            <a:r>
              <a:rPr lang="en-US" dirty="0">
                <a:solidFill>
                  <a:schemeClr val="tx1"/>
                </a:solidFill>
              </a:rPr>
              <a:t> </a:t>
            </a:r>
            <a:r>
              <a:rPr lang="en-US" dirty="0" smtClean="0"/>
              <a:t>Operator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93789448"/>
              </p:ext>
            </p:extLst>
          </p:nvPr>
        </p:nvGraphicFramePr>
        <p:xfrm>
          <a:off x="4747588" y="658693"/>
          <a:ext cx="669241" cy="669241"/>
        </p:xfrm>
        <a:graphic>
          <a:graphicData uri="http://schemas.openxmlformats.org/presentationml/2006/ole">
            <mc:AlternateContent xmlns:mc="http://schemas.openxmlformats.org/markup-compatibility/2006">
              <mc:Choice xmlns:v="urn:schemas-microsoft-com:vml" Requires="v">
                <p:oleObj spid="_x0000_s9859" name="Equation" r:id="rId3" imgW="253800" imgH="253800" progId="Equation.DSMT4">
                  <p:embed/>
                </p:oleObj>
              </mc:Choice>
              <mc:Fallback>
                <p:oleObj name="Equation" r:id="rId3" imgW="253800" imgH="253800" progId="Equation.DSMT4">
                  <p:embed/>
                  <p:pic>
                    <p:nvPicPr>
                      <p:cNvPr id="0" name=""/>
                      <p:cNvPicPr/>
                      <p:nvPr/>
                    </p:nvPicPr>
                    <p:blipFill>
                      <a:blip r:embed="rId4"/>
                      <a:stretch>
                        <a:fillRect/>
                      </a:stretch>
                    </p:blipFill>
                    <p:spPr>
                      <a:xfrm>
                        <a:off x="4747588" y="658693"/>
                        <a:ext cx="669241" cy="669241"/>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974208" cy="533400"/>
          </a:xfrm>
        </p:spPr>
        <p:txBody>
          <a:bodyPr/>
          <a:lstStyle/>
          <a:p>
            <a:pPr eaLnBrk="1" hangingPunct="1">
              <a:tabLst>
                <a:tab pos="225425" algn="l"/>
              </a:tabLst>
            </a:pPr>
            <a:r>
              <a:rPr lang="en-US" altLang="en-US" sz="2400" dirty="0" smtClean="0">
                <a:latin typeface="+mn-lt"/>
                <a:ea typeface="Times New Roman" panose="02020603050405020304" pitchFamily="18" charset="0"/>
                <a:cs typeface="Calibri" panose="020F0502020204030204" pitchFamily="34" charset="0"/>
              </a:rPr>
              <a:t>The</a:t>
            </a:r>
            <a:endParaRPr lang="en-US" altLang="en-US" sz="2400" dirty="0" smtClean="0">
              <a:latin typeface="Consolas" panose="020B0609020204030204" pitchFamily="49" charset="0"/>
              <a:ea typeface="Times New Roman" panose="02020603050405020304" pitchFamily="18" charset="0"/>
              <a:cs typeface="Calibri" panose="020F0502020204030204" pitchFamily="34" charset="0"/>
            </a:endParaRPr>
          </a:p>
        </p:txBody>
      </p:sp>
      <p:graphicFrame>
        <p:nvGraphicFramePr>
          <p:cNvPr id="7" name="Object 6" descr="Double pipe"/>
          <p:cNvGraphicFramePr>
            <a:graphicFrameLocks noChangeAspect="1"/>
          </p:cNvGraphicFramePr>
          <p:nvPr>
            <p:extLst>
              <p:ext uri="{D42A27DB-BD31-4B8C-83A1-F6EECF244321}">
                <p14:modId xmlns:p14="http://schemas.microsoft.com/office/powerpoint/2010/main" val="4067297676"/>
              </p:ext>
            </p:extLst>
          </p:nvPr>
        </p:nvGraphicFramePr>
        <p:xfrm>
          <a:off x="1435100" y="1679575"/>
          <a:ext cx="296863" cy="420688"/>
        </p:xfrm>
        <a:graphic>
          <a:graphicData uri="http://schemas.openxmlformats.org/presentationml/2006/ole">
            <mc:AlternateContent xmlns:mc="http://schemas.openxmlformats.org/markup-compatibility/2006">
              <mc:Choice xmlns:v="urn:schemas-microsoft-com:vml" Requires="v">
                <p:oleObj spid="_x0000_s9860" name="Equation" r:id="rId5" imgW="152280" imgH="215640" progId="Equation.DSMT4">
                  <p:embed/>
                </p:oleObj>
              </mc:Choice>
              <mc:Fallback>
                <p:oleObj name="Equation" r:id="rId5" imgW="152280" imgH="215640" progId="Equation.DSMT4">
                  <p:embed/>
                  <p:pic>
                    <p:nvPicPr>
                      <p:cNvPr id="4" name="Object 3"/>
                      <p:cNvPicPr/>
                      <p:nvPr/>
                    </p:nvPicPr>
                    <p:blipFill>
                      <a:blip r:embed="rId6"/>
                      <a:stretch>
                        <a:fillRect/>
                      </a:stretch>
                    </p:blipFill>
                    <p:spPr>
                      <a:xfrm>
                        <a:off x="1435100" y="1679575"/>
                        <a:ext cx="296863" cy="420688"/>
                      </a:xfrm>
                      <a:prstGeom prst="rect">
                        <a:avLst/>
                      </a:prstGeom>
                    </p:spPr>
                  </p:pic>
                </p:oleObj>
              </mc:Fallback>
            </mc:AlternateContent>
          </a:graphicData>
        </a:graphic>
      </p:graphicFrame>
      <p:sp>
        <p:nvSpPr>
          <p:cNvPr id="6" name="Text Placeholder 5"/>
          <p:cNvSpPr>
            <a:spLocks noGrp="1"/>
          </p:cNvSpPr>
          <p:nvPr>
            <p:ph sz="quarter" idx="13"/>
          </p:nvPr>
        </p:nvSpPr>
        <p:spPr>
          <a:xfrm>
            <a:off x="457200" y="1592263"/>
            <a:ext cx="8229600" cy="822946"/>
          </a:xfrm>
        </p:spPr>
        <p:txBody>
          <a:bodyPr/>
          <a:lstStyle/>
          <a:p>
            <a:pPr marL="268288" indent="984250" eaLnBrk="1" hangingPunct="1">
              <a:buNone/>
              <a:tabLst>
                <a:tab pos="225425" algn="l"/>
              </a:tabLst>
            </a:pPr>
            <a:r>
              <a:rPr lang="en-US" altLang="en-US" sz="2400" dirty="0" smtClean="0">
                <a:solidFill>
                  <a:schemeClr val="tx1"/>
                </a:solidFill>
                <a:latin typeface="+mn-lt"/>
                <a:ea typeface="Times New Roman" panose="02020603050405020304" pitchFamily="18" charset="0"/>
                <a:cs typeface="Calibri" panose="020F0502020204030204" pitchFamily="34" charset="0"/>
              </a:rPr>
              <a:t>(</a:t>
            </a:r>
            <a:r>
              <a:rPr lang="en-US" altLang="en-US" sz="2400" b="1" dirty="0">
                <a:solidFill>
                  <a:schemeClr val="tx1"/>
                </a:solidFill>
                <a:latin typeface="+mn-lt"/>
                <a:ea typeface="Times New Roman" panose="02020603050405020304" pitchFamily="18" charset="0"/>
                <a:cs typeface="Calibri" panose="020F0502020204030204" pitchFamily="34" charset="0"/>
              </a:rPr>
              <a:t>conditional OR</a:t>
            </a:r>
            <a:r>
              <a:rPr lang="en-US" altLang="en-US" sz="2400" b="1" dirty="0">
                <a:latin typeface="+mn-lt"/>
                <a:ea typeface="Times New Roman" panose="02020603050405020304" pitchFamily="18" charset="0"/>
                <a:cs typeface="Calibri" panose="020F0502020204030204" pitchFamily="34" charset="0"/>
              </a:rPr>
              <a:t>)</a:t>
            </a:r>
            <a:r>
              <a:rPr lang="en-US" altLang="en-US" sz="2400" dirty="0">
                <a:latin typeface="+mn-lt"/>
                <a:ea typeface="Times New Roman" panose="02020603050405020304" pitchFamily="18" charset="0"/>
                <a:cs typeface="Calibri" panose="020F0502020204030204" pitchFamily="34" charset="0"/>
              </a:rPr>
              <a:t> operator, as in the following app segment</a:t>
            </a:r>
            <a:r>
              <a:rPr lang="en-US" altLang="en-US" sz="2400" dirty="0" smtClean="0">
                <a:latin typeface="+mn-lt"/>
                <a:ea typeface="Times New Roman" panose="02020603050405020304" pitchFamily="18" charset="0"/>
                <a:cs typeface="Calibri" panose="020F0502020204030204" pitchFamily="34" charset="0"/>
              </a:rPr>
              <a:t>:</a:t>
            </a:r>
            <a:endParaRPr lang="en-US" sz="2400" dirty="0">
              <a:latin typeface="+mn-lt"/>
            </a:endParaRPr>
          </a:p>
        </p:txBody>
      </p:sp>
      <p:pic>
        <p:nvPicPr>
          <p:cNvPr id="5" name="Picture 4" descr="Code has 4 lines, as follows. Line 1. If left parenthesis left parenthesis semester average right angle bracket equals 90 right parenthesis double pipe left parenthesis final exam right angle bracket equals 90 right parenthesis right parenthesis. Line 2. Left brace. Line 3, indented once. Console period write line left parenthesis double quote student grade is A double quote right parenthesis semicolon. Line 4. Right brace."/>
          <p:cNvPicPr>
            <a:picLocks noChangeAspect="1"/>
          </p:cNvPicPr>
          <p:nvPr/>
        </p:nvPicPr>
        <p:blipFill>
          <a:blip r:embed="rId7"/>
          <a:stretch>
            <a:fillRect/>
          </a:stretch>
        </p:blipFill>
        <p:spPr>
          <a:xfrm>
            <a:off x="768467" y="2595844"/>
            <a:ext cx="7825725" cy="1579555"/>
          </a:xfrm>
          <a:prstGeom prst="rect">
            <a:avLst/>
          </a:prstGeom>
        </p:spPr>
      </p:pic>
      <p:sp>
        <p:nvSpPr>
          <p:cNvPr id="9" name="Content Placeholder 8"/>
          <p:cNvSpPr>
            <a:spLocks noGrp="1"/>
          </p:cNvSpPr>
          <p:nvPr>
            <p:ph sz="quarter" idx="14"/>
          </p:nvPr>
        </p:nvSpPr>
        <p:spPr>
          <a:xfrm>
            <a:off x="506895" y="4276241"/>
            <a:ext cx="8232775" cy="1617664"/>
          </a:xfrm>
        </p:spPr>
        <p:txBody>
          <a:bodyPr/>
          <a:lstStyle/>
          <a:p>
            <a:pPr eaLnBrk="1" hangingPunct="1">
              <a:tabLst>
                <a:tab pos="225425" algn="l"/>
              </a:tabLst>
            </a:pPr>
            <a:r>
              <a:rPr lang="en-US" altLang="en-US" sz="2400" dirty="0" smtClean="0">
                <a:latin typeface="+mn-lt"/>
                <a:ea typeface="Times New Roman" panose="02020603050405020304" pitchFamily="18" charset="0"/>
                <a:cs typeface="Calibri" panose="020F0502020204030204" pitchFamily="34" charset="0"/>
              </a:rPr>
              <a:t>The </a:t>
            </a:r>
            <a:r>
              <a:rPr lang="en-US" altLang="en-US" sz="2400" dirty="0">
                <a:latin typeface="+mn-lt"/>
                <a:ea typeface="Times New Roman" panose="02020603050405020304" pitchFamily="18" charset="0"/>
                <a:cs typeface="Calibri" panose="020F0502020204030204" pitchFamily="34" charset="0"/>
              </a:rPr>
              <a:t>complex condition evaluates to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true</a:t>
            </a:r>
            <a:r>
              <a:rPr lang="en-US" altLang="en-US" sz="2400" dirty="0">
                <a:latin typeface="+mn-lt"/>
                <a:ea typeface="Times New Roman" panose="02020603050405020304" pitchFamily="18" charset="0"/>
                <a:cs typeface="Calibri" panose="020F0502020204030204" pitchFamily="34" charset="0"/>
              </a:rPr>
              <a:t> if either or both of the simple conditions are true.</a:t>
            </a:r>
          </a:p>
          <a:p>
            <a:pPr eaLnBrk="1" hangingPunct="1">
              <a:tabLst>
                <a:tab pos="225425" algn="l"/>
              </a:tabLst>
            </a:pPr>
            <a:r>
              <a:rPr lang="en-US" altLang="en-US" sz="2400" dirty="0">
                <a:latin typeface="+mn-lt"/>
                <a:ea typeface="Times New Roman" panose="02020603050405020304" pitchFamily="18" charset="0"/>
                <a:cs typeface="Calibri" panose="020F0502020204030204" pitchFamily="34" charset="0"/>
              </a:rPr>
              <a:t>Figure 6.16 is a truth table for operator conditional </a:t>
            </a:r>
            <a:r>
              <a:rPr lang="en-US" altLang="en-US" sz="2400" dirty="0" smtClean="0">
                <a:latin typeface="+mn-lt"/>
                <a:ea typeface="Times New Roman" panose="02020603050405020304" pitchFamily="18" charset="0"/>
                <a:cs typeface="Calibri" panose="020F0502020204030204" pitchFamily="34" charset="0"/>
              </a:rPr>
              <a:t>OR</a:t>
            </a:r>
            <a:endParaRPr lang="en-US" sz="2400" dirty="0">
              <a:latin typeface="+mn-lt"/>
            </a:endParaRPr>
          </a:p>
        </p:txBody>
      </p:sp>
      <p:graphicFrame>
        <p:nvGraphicFramePr>
          <p:cNvPr id="8" name="Object 7" descr="Double pipe."/>
          <p:cNvGraphicFramePr>
            <a:graphicFrameLocks noChangeAspect="1"/>
          </p:cNvGraphicFramePr>
          <p:nvPr>
            <p:extLst>
              <p:ext uri="{D42A27DB-BD31-4B8C-83A1-F6EECF244321}">
                <p14:modId xmlns:p14="http://schemas.microsoft.com/office/powerpoint/2010/main" val="2908897692"/>
              </p:ext>
            </p:extLst>
          </p:nvPr>
        </p:nvGraphicFramePr>
        <p:xfrm>
          <a:off x="8208484" y="5275409"/>
          <a:ext cx="468377" cy="409339"/>
        </p:xfrm>
        <a:graphic>
          <a:graphicData uri="http://schemas.openxmlformats.org/presentationml/2006/ole">
            <mc:AlternateContent xmlns:mc="http://schemas.openxmlformats.org/markup-compatibility/2006">
              <mc:Choice xmlns:v="urn:schemas-microsoft-com:vml" Requires="v">
                <p:oleObj spid="_x0000_s9861" name="Equation" r:id="rId8" imgW="291960" imgH="253800" progId="Equation.DSMT4">
                  <p:embed/>
                </p:oleObj>
              </mc:Choice>
              <mc:Fallback>
                <p:oleObj name="Equation" r:id="rId8" imgW="291960" imgH="253800" progId="Equation.DSMT4">
                  <p:embed/>
                  <p:pic>
                    <p:nvPicPr>
                      <p:cNvPr id="7" name="Object 6"/>
                      <p:cNvPicPr/>
                      <p:nvPr/>
                    </p:nvPicPr>
                    <p:blipFill>
                      <a:blip r:embed="rId9"/>
                      <a:stretch>
                        <a:fillRect/>
                      </a:stretch>
                    </p:blipFill>
                    <p:spPr>
                      <a:xfrm>
                        <a:off x="8208484" y="5275409"/>
                        <a:ext cx="468377" cy="409339"/>
                      </a:xfrm>
                      <a:prstGeom prst="rect">
                        <a:avLst/>
                      </a:prstGeom>
                    </p:spPr>
                  </p:pic>
                </p:oleObj>
              </mc:Fallback>
            </mc:AlternateContent>
          </a:graphicData>
        </a:graphic>
      </p:graphicFrame>
    </p:spTree>
    <p:extLst>
      <p:ext uri="{BB962C8B-B14F-4D97-AF65-F5344CB8AC3E}">
        <p14:creationId xmlns:p14="http://schemas.microsoft.com/office/powerpoint/2010/main" val="24777249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6.16 </a:t>
            </a:r>
            <a:r>
              <a:rPr lang="en-US" sz="600" dirty="0">
                <a:solidFill>
                  <a:schemeClr val="bg1"/>
                </a:solidFill>
              </a:rPr>
              <a:t>Double </a:t>
            </a:r>
            <a:r>
              <a:rPr lang="en-US" sz="600" dirty="0" smtClean="0">
                <a:solidFill>
                  <a:schemeClr val="bg1"/>
                </a:solidFill>
              </a:rPr>
              <a:t>pipe</a:t>
            </a:r>
            <a:r>
              <a:rPr lang="en-US" sz="600" dirty="0" smtClean="0">
                <a:solidFill>
                  <a:schemeClr val="bg1"/>
                </a:solidFill>
                <a:latin typeface="Times New Roman" panose="02020603050405020304" pitchFamily="18" charset="0"/>
                <a:cs typeface="Times New Roman" panose="02020603050405020304" pitchFamily="18" charset="0"/>
              </a:rPr>
              <a:t> </a:t>
            </a:r>
            <a:r>
              <a:rPr lang="en-US" dirty="0" smtClean="0"/>
              <a:t>(Conditional </a:t>
            </a:r>
            <a:r>
              <a:rPr lang="en-US" dirty="0"/>
              <a:t>or) Operator Truth Table</a:t>
            </a:r>
          </a:p>
        </p:txBody>
      </p:sp>
      <p:graphicFrame>
        <p:nvGraphicFramePr>
          <p:cNvPr id="4" name="Object 3"/>
          <p:cNvGraphicFramePr>
            <a:graphicFrameLocks noChangeAspect="1"/>
          </p:cNvGraphicFramePr>
          <p:nvPr>
            <p:extLst>
              <p:ext uri="{D42A27DB-BD31-4B8C-83A1-F6EECF244321}">
                <p14:modId xmlns:p14="http://schemas.microsoft.com/office/powerpoint/2010/main" val="2008873378"/>
              </p:ext>
            </p:extLst>
          </p:nvPr>
        </p:nvGraphicFramePr>
        <p:xfrm>
          <a:off x="2689891" y="157441"/>
          <a:ext cx="434975" cy="617537"/>
        </p:xfrm>
        <a:graphic>
          <a:graphicData uri="http://schemas.openxmlformats.org/presentationml/2006/ole">
            <mc:AlternateContent xmlns:mc="http://schemas.openxmlformats.org/markup-compatibility/2006">
              <mc:Choice xmlns:v="urn:schemas-microsoft-com:vml" Requires="v">
                <p:oleObj spid="_x0000_s13725" name="Equation" r:id="rId3" imgW="152280" imgH="215640" progId="Equation.DSMT4">
                  <p:embed/>
                </p:oleObj>
              </mc:Choice>
              <mc:Fallback>
                <p:oleObj name="Equation" r:id="rId3" imgW="152280" imgH="215640" progId="Equation.DSMT4">
                  <p:embed/>
                  <p:pic>
                    <p:nvPicPr>
                      <p:cNvPr id="4" name="Object 3"/>
                      <p:cNvPicPr/>
                      <p:nvPr/>
                    </p:nvPicPr>
                    <p:blipFill>
                      <a:blip r:embed="rId4"/>
                      <a:stretch>
                        <a:fillRect/>
                      </a:stretch>
                    </p:blipFill>
                    <p:spPr>
                      <a:xfrm>
                        <a:off x="2689891" y="157441"/>
                        <a:ext cx="434975" cy="617537"/>
                      </a:xfrm>
                      <a:prstGeom prst="rect">
                        <a:avLst/>
                      </a:prstGeom>
                    </p:spPr>
                  </p:pic>
                </p:oleObj>
              </mc:Fallback>
            </mc:AlternateContent>
          </a:graphicData>
        </a:graphic>
      </p:graphicFrame>
      <p:graphicFrame>
        <p:nvGraphicFramePr>
          <p:cNvPr id="5" name="Table 4" descr="A table titled, double pipe, conditional or operator truth table. The table has 4 rows and 3 columns. The columns have the following headings from left to right: expression 1, expression 2, expression 1, double pipe, expression 2. The row entries are as follows. Row 1. Expression 1: false. Expression 2: false. Expression 1, double pipe, expression 2: false. Row 2. Expression 1: false. Expression 2: true. Expression 1, double pipe, expression 2: true. Row 3. Expression 1: true. Expression 2: false. Expression 1, double pipe, expression 2: true. Row 4. Expression 1: true. Expression 2: true. Expression 1, double pipe, expression 2: true."/>
          <p:cNvGraphicFramePr>
            <a:graphicFrameLocks noGrp="1"/>
          </p:cNvGraphicFramePr>
          <p:nvPr>
            <p:extLst>
              <p:ext uri="{D42A27DB-BD31-4B8C-83A1-F6EECF244321}">
                <p14:modId xmlns:p14="http://schemas.microsoft.com/office/powerpoint/2010/main" val="605461030"/>
              </p:ext>
            </p:extLst>
          </p:nvPr>
        </p:nvGraphicFramePr>
        <p:xfrm>
          <a:off x="457200" y="1985208"/>
          <a:ext cx="8229600" cy="3034365"/>
        </p:xfrm>
        <a:graphic>
          <a:graphicData uri="http://schemas.openxmlformats.org/drawingml/2006/table">
            <a:tbl>
              <a:tblPr firstRow="1" bandRow="1">
                <a:tableStyleId>{9D7B26C5-4107-4FEC-AEDC-1716B250A1EF}</a:tableStyleId>
              </a:tblPr>
              <a:tblGrid>
                <a:gridCol w="1949717">
                  <a:extLst>
                    <a:ext uri="{9D8B030D-6E8A-4147-A177-3AD203B41FA5}">
                      <a16:colId xmlns:a16="http://schemas.microsoft.com/office/drawing/2014/main" val="4187371516"/>
                    </a:ext>
                  </a:extLst>
                </a:gridCol>
                <a:gridCol w="2025680">
                  <a:extLst>
                    <a:ext uri="{9D8B030D-6E8A-4147-A177-3AD203B41FA5}">
                      <a16:colId xmlns:a16="http://schemas.microsoft.com/office/drawing/2014/main" val="3491755148"/>
                    </a:ext>
                  </a:extLst>
                </a:gridCol>
                <a:gridCol w="4254203">
                  <a:extLst>
                    <a:ext uri="{9D8B030D-6E8A-4147-A177-3AD203B41FA5}">
                      <a16:colId xmlns:a16="http://schemas.microsoft.com/office/drawing/2014/main" val="1835661325"/>
                    </a:ext>
                  </a:extLst>
                </a:gridCol>
              </a:tblGrid>
              <a:tr h="606873">
                <a:tc>
                  <a:txBody>
                    <a:bodyPr/>
                    <a:lstStyle/>
                    <a:p>
                      <a:r>
                        <a:rPr lang="en-US" sz="2000" u="none" strike="noStrike" cap="none" baseline="0" dirty="0" smtClean="0">
                          <a:sym typeface="Arial"/>
                        </a:rPr>
                        <a:t>expression1</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sym typeface="Arial"/>
                        </a:rPr>
                        <a:t>expression2</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sym typeface="Arial"/>
                        </a:rPr>
                        <a:t>expression1 </a:t>
                      </a:r>
                      <a:r>
                        <a:rPr lang="en-US" sz="400" u="none" strike="noStrike" cap="none" baseline="0" dirty="0" smtClean="0">
                          <a:solidFill>
                            <a:schemeClr val="bg1"/>
                          </a:solidFill>
                          <a:sym typeface="Arial"/>
                        </a:rPr>
                        <a:t>Double pipe</a:t>
                      </a:r>
                      <a:r>
                        <a:rPr lang="en-US" sz="2000" u="none" strike="noStrike" cap="none" baseline="0" dirty="0" smtClean="0">
                          <a:sym typeface="Arial"/>
                        </a:rPr>
                        <a:t> expression2</a:t>
                      </a:r>
                      <a:endParaRPr lang="en-US" sz="2000" b="1" i="0" u="none" strike="noStrike" cap="none" dirty="0" smtClean="0">
                        <a:solidFill>
                          <a:schemeClr val="dk1"/>
                        </a:solidFill>
                        <a:latin typeface="Arial"/>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6141852"/>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4194679"/>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139671"/>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true</a:t>
                      </a:r>
                      <a:endParaRPr lang="en-US" sz="20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380280"/>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850842"/>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01596196"/>
              </p:ext>
            </p:extLst>
          </p:nvPr>
        </p:nvGraphicFramePr>
        <p:xfrm>
          <a:off x="6130990" y="2133971"/>
          <a:ext cx="245533" cy="348584"/>
        </p:xfrm>
        <a:graphic>
          <a:graphicData uri="http://schemas.openxmlformats.org/presentationml/2006/ole">
            <mc:AlternateContent xmlns:mc="http://schemas.openxmlformats.org/markup-compatibility/2006">
              <mc:Choice xmlns:v="urn:schemas-microsoft-com:vml" Requires="v">
                <p:oleObj spid="_x0000_s13726" name="Equation" r:id="rId5" imgW="152280" imgH="215640" progId="Equation.DSMT4">
                  <p:embed/>
                </p:oleObj>
              </mc:Choice>
              <mc:Fallback>
                <p:oleObj name="Equation" r:id="rId5" imgW="152280" imgH="215640" progId="Equation.DSMT4">
                  <p:embed/>
                  <p:pic>
                    <p:nvPicPr>
                      <p:cNvPr id="4" name="Object 3"/>
                      <p:cNvPicPr/>
                      <p:nvPr/>
                    </p:nvPicPr>
                    <p:blipFill>
                      <a:blip r:embed="rId6"/>
                      <a:stretch>
                        <a:fillRect/>
                      </a:stretch>
                    </p:blipFill>
                    <p:spPr>
                      <a:xfrm>
                        <a:off x="6130990" y="2133971"/>
                        <a:ext cx="245533" cy="348584"/>
                      </a:xfrm>
                      <a:prstGeom prst="rect">
                        <a:avLst/>
                      </a:prstGeom>
                    </p:spPr>
                  </p:pic>
                </p:oleObj>
              </mc:Fallback>
            </mc:AlternateContent>
          </a:graphicData>
        </a:graphic>
      </p:graphicFrame>
    </p:spTree>
    <p:extLst>
      <p:ext uri="{BB962C8B-B14F-4D97-AF65-F5344CB8AC3E}">
        <p14:creationId xmlns:p14="http://schemas.microsoft.com/office/powerpoint/2010/main" val="18788162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6.11.3 Short-Circuit Evaluation of Complex Conditions</a:t>
            </a:r>
          </a:p>
        </p:txBody>
      </p:sp>
      <p:sp>
        <p:nvSpPr>
          <p:cNvPr id="3" name="Text Placeholder 2"/>
          <p:cNvSpPr>
            <a:spLocks noGrp="1"/>
          </p:cNvSpPr>
          <p:nvPr>
            <p:ph type="body" idx="1"/>
          </p:nvPr>
        </p:nvSpPr>
        <p:spPr>
          <a:xfrm>
            <a:off x="457200" y="1600201"/>
            <a:ext cx="5555974" cy="533400"/>
          </a:xfrm>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The parts of an expression </a:t>
            </a:r>
            <a:r>
              <a:rPr lang="en-US" altLang="en-US" sz="2400" dirty="0" smtClean="0">
                <a:latin typeface="+mn-lt"/>
                <a:ea typeface="Times New Roman" panose="02020603050405020304" pitchFamily="18" charset="0"/>
                <a:cs typeface="Calibri" panose="020F0502020204030204" pitchFamily="34" charset="0"/>
              </a:rPr>
              <a:t>containing</a:t>
            </a:r>
            <a:endParaRPr lang="en-US" altLang="en-US" sz="2400" dirty="0">
              <a:latin typeface="+mn-lt"/>
              <a:ea typeface="Times New Roman" panose="02020603050405020304" pitchFamily="18" charset="0"/>
              <a:cs typeface="Calibri" panose="020F0502020204030204" pitchFamily="34" charset="0"/>
            </a:endParaRPr>
          </a:p>
        </p:txBody>
      </p:sp>
      <p:graphicFrame>
        <p:nvGraphicFramePr>
          <p:cNvPr id="10" name="Object 9" descr="Ampersand ampersand or double pipe operators"/>
          <p:cNvGraphicFramePr>
            <a:graphicFrameLocks noChangeAspect="1"/>
          </p:cNvGraphicFramePr>
          <p:nvPr>
            <p:extLst>
              <p:ext uri="{D42A27DB-BD31-4B8C-83A1-F6EECF244321}">
                <p14:modId xmlns:p14="http://schemas.microsoft.com/office/powerpoint/2010/main" val="2025746726"/>
              </p:ext>
            </p:extLst>
          </p:nvPr>
        </p:nvGraphicFramePr>
        <p:xfrm>
          <a:off x="5936837" y="1678402"/>
          <a:ext cx="2500313" cy="420687"/>
        </p:xfrm>
        <a:graphic>
          <a:graphicData uri="http://schemas.openxmlformats.org/presentationml/2006/ole">
            <mc:AlternateContent xmlns:mc="http://schemas.openxmlformats.org/markup-compatibility/2006">
              <mc:Choice xmlns:v="urn:schemas-microsoft-com:vml" Requires="v">
                <p:oleObj spid="_x0000_s14540" name="Equation" r:id="rId3" imgW="1282680" imgH="215640" progId="Equation.DSMT4">
                  <p:embed/>
                </p:oleObj>
              </mc:Choice>
              <mc:Fallback>
                <p:oleObj name="Equation" r:id="rId3" imgW="1282680" imgH="215640" progId="Equation.DSMT4">
                  <p:embed/>
                  <p:pic>
                    <p:nvPicPr>
                      <p:cNvPr id="0" name=""/>
                      <p:cNvPicPr/>
                      <p:nvPr/>
                    </p:nvPicPr>
                    <p:blipFill>
                      <a:blip r:embed="rId4"/>
                      <a:stretch>
                        <a:fillRect/>
                      </a:stretch>
                    </p:blipFill>
                    <p:spPr>
                      <a:xfrm>
                        <a:off x="5936837" y="1678402"/>
                        <a:ext cx="2500313" cy="420687"/>
                      </a:xfrm>
                      <a:prstGeom prst="rect">
                        <a:avLst/>
                      </a:prstGeom>
                    </p:spPr>
                  </p:pic>
                </p:oleObj>
              </mc:Fallback>
            </mc:AlternateContent>
          </a:graphicData>
        </a:graphic>
      </p:graphicFrame>
      <p:sp>
        <p:nvSpPr>
          <p:cNvPr id="4" name="Content Placeholder 3"/>
          <p:cNvSpPr>
            <a:spLocks noGrp="1"/>
          </p:cNvSpPr>
          <p:nvPr>
            <p:ph sz="quarter" idx="13"/>
          </p:nvPr>
        </p:nvSpPr>
        <p:spPr>
          <a:xfrm>
            <a:off x="457200" y="1999771"/>
            <a:ext cx="8229600" cy="872639"/>
          </a:xfrm>
        </p:spPr>
        <p:txBody>
          <a:bodyPr/>
          <a:lstStyle/>
          <a:p>
            <a:pPr marL="268288" indent="0" eaLnBrk="1" hangingPunct="1">
              <a:buNone/>
            </a:pPr>
            <a:r>
              <a:rPr lang="en-US" altLang="en-US" sz="2400" dirty="0" smtClean="0">
                <a:latin typeface="+mn-lt"/>
                <a:ea typeface="Times New Roman" panose="02020603050405020304" pitchFamily="18" charset="0"/>
                <a:cs typeface="Calibri" panose="020F0502020204030204" pitchFamily="34" charset="0"/>
              </a:rPr>
              <a:t>are </a:t>
            </a:r>
            <a:r>
              <a:rPr lang="en-US" altLang="en-US" sz="2400" dirty="0">
                <a:latin typeface="+mn-lt"/>
                <a:ea typeface="Times New Roman" panose="02020603050405020304" pitchFamily="18" charset="0"/>
                <a:cs typeface="Calibri" panose="020F0502020204030204" pitchFamily="34" charset="0"/>
              </a:rPr>
              <a:t>evaluated only until it’s known whether the condition is true or false.</a:t>
            </a:r>
            <a:endParaRPr lang="en-US" sz="2400" dirty="0">
              <a:latin typeface="+mn-lt"/>
            </a:endParaRPr>
          </a:p>
          <a:p>
            <a:pPr lvl="1"/>
            <a:r>
              <a:rPr lang="en-US" sz="2400" dirty="0" smtClean="0">
                <a:latin typeface="+mn-lt"/>
              </a:rPr>
              <a:t> </a:t>
            </a:r>
            <a:endParaRPr lang="en-US" altLang="en-US" sz="2400" dirty="0">
              <a:latin typeface="+mn-lt"/>
              <a:ea typeface="Times New Roman" panose="02020603050405020304" pitchFamily="18" charset="0"/>
              <a:cs typeface="Calibri" panose="020F0502020204030204" pitchFamily="34" charset="0"/>
            </a:endParaRPr>
          </a:p>
        </p:txBody>
      </p:sp>
      <p:pic>
        <p:nvPicPr>
          <p:cNvPr id="9" name="Picture 8" descr="Left parenthesis gender equals equals single quote F single quote right parenthesis ampersand left parenthesis age right angle bracket equals 65 right parenthesis."/>
          <p:cNvPicPr>
            <a:picLocks noChangeAspect="1"/>
          </p:cNvPicPr>
          <p:nvPr/>
        </p:nvPicPr>
        <p:blipFill rotWithShape="1">
          <a:blip r:embed="rId5"/>
          <a:srcRect l="8433" b="23605"/>
          <a:stretch/>
        </p:blipFill>
        <p:spPr>
          <a:xfrm>
            <a:off x="1302026" y="2800823"/>
            <a:ext cx="5057667" cy="489030"/>
          </a:xfrm>
          <a:prstGeom prst="rect">
            <a:avLst/>
          </a:prstGeom>
        </p:spPr>
      </p:pic>
      <p:sp>
        <p:nvSpPr>
          <p:cNvPr id="5" name="Content Placeholder 4"/>
          <p:cNvSpPr>
            <a:spLocks noGrp="1"/>
          </p:cNvSpPr>
          <p:nvPr>
            <p:ph sz="quarter" idx="14"/>
          </p:nvPr>
        </p:nvSpPr>
        <p:spPr>
          <a:xfrm>
            <a:off x="457200" y="3451292"/>
            <a:ext cx="8232775" cy="1627603"/>
          </a:xfrm>
        </p:spPr>
        <p:txBody>
          <a:bodyPr/>
          <a:lstStyle/>
          <a:p>
            <a:r>
              <a:rPr lang="en-US" altLang="en-US" sz="2400" dirty="0">
                <a:latin typeface="+mn-lt"/>
                <a:ea typeface="Times New Roman" panose="02020603050405020304" pitchFamily="18" charset="0"/>
                <a:cs typeface="Calibri" panose="020F0502020204030204" pitchFamily="34" charset="0"/>
              </a:rPr>
              <a:t>If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gender</a:t>
            </a:r>
            <a:r>
              <a:rPr lang="en-US" altLang="en-US" sz="2400" dirty="0">
                <a:latin typeface="+mn-lt"/>
                <a:ea typeface="Times New Roman" panose="02020603050405020304" pitchFamily="18" charset="0"/>
                <a:cs typeface="Calibri" panose="020F0502020204030204" pitchFamily="34" charset="0"/>
              </a:rPr>
              <a:t> is not equal to </a:t>
            </a:r>
            <a:r>
              <a:rPr lang="en-US" sz="2400" dirty="0">
                <a:latin typeface="Consolas" panose="020B0609020204030204" pitchFamily="49" charset="0"/>
              </a:rPr>
              <a:t>'F'</a:t>
            </a:r>
            <a:r>
              <a:rPr lang="en-US" altLang="en-US" sz="2400" dirty="0">
                <a:latin typeface="+mn-lt"/>
                <a:ea typeface="Times New Roman" panose="02020603050405020304" pitchFamily="18" charset="0"/>
                <a:cs typeface="Calibri" panose="020F0502020204030204" pitchFamily="34" charset="0"/>
              </a:rPr>
              <a:t> (i.e., it is certain that the entire expression is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false</a:t>
            </a:r>
            <a:r>
              <a:rPr lang="en-US" altLang="en-US" sz="2400" dirty="0">
                <a:latin typeface="+mn-lt"/>
                <a:ea typeface="Times New Roman" panose="02020603050405020304" pitchFamily="18" charset="0"/>
                <a:cs typeface="Calibri" panose="020F0502020204030204" pitchFamily="34" charset="0"/>
              </a:rPr>
              <a:t>) evaluation stops.</a:t>
            </a:r>
          </a:p>
          <a:p>
            <a:pPr eaLnBrk="1" hangingPunct="1"/>
            <a:r>
              <a:rPr lang="en-US" altLang="en-US" sz="2400" dirty="0">
                <a:latin typeface="+mn-lt"/>
                <a:ea typeface="Times New Roman" panose="02020603050405020304" pitchFamily="18" charset="0"/>
                <a:cs typeface="Calibri" panose="020F0502020204030204" pitchFamily="34" charset="0"/>
              </a:rPr>
              <a:t>This feature is called </a:t>
            </a:r>
            <a:r>
              <a:rPr lang="en-US" altLang="en-US" sz="2400" b="1" dirty="0">
                <a:solidFill>
                  <a:schemeClr val="tx1"/>
                </a:solidFill>
                <a:latin typeface="+mn-lt"/>
                <a:ea typeface="Times New Roman" panose="02020603050405020304" pitchFamily="18" charset="0"/>
                <a:cs typeface="Calibri" panose="020F0502020204030204" pitchFamily="34" charset="0"/>
              </a:rPr>
              <a:t>short-circuit evaluation</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i="1"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570776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6.6</a:t>
            </a:r>
          </a:p>
        </p:txBody>
      </p:sp>
      <p:sp>
        <p:nvSpPr>
          <p:cNvPr id="3" name="Text Placeholder 2"/>
          <p:cNvSpPr>
            <a:spLocks noGrp="1"/>
          </p:cNvSpPr>
          <p:nvPr>
            <p:ph type="body" idx="1"/>
          </p:nvPr>
        </p:nvSpPr>
        <p:spPr>
          <a:xfrm>
            <a:off x="457200" y="1600201"/>
            <a:ext cx="4224130" cy="533400"/>
          </a:xfrm>
        </p:spPr>
        <p:txBody>
          <a:bodyPr/>
          <a:lstStyle/>
          <a:p>
            <a:pPr marL="0" indent="0">
              <a:buNone/>
            </a:pPr>
            <a:r>
              <a:rPr lang="en-US" sz="2400" dirty="0">
                <a:latin typeface="+mn-lt"/>
              </a:rPr>
              <a:t>In expressions using </a:t>
            </a:r>
            <a:r>
              <a:rPr lang="en-US" sz="2400" dirty="0" smtClean="0">
                <a:latin typeface="+mn-lt"/>
              </a:rPr>
              <a:t>operator</a:t>
            </a:r>
            <a:endParaRPr lang="en-US" sz="2400" dirty="0">
              <a:latin typeface="+mn-lt"/>
            </a:endParaRPr>
          </a:p>
        </p:txBody>
      </p:sp>
      <p:graphicFrame>
        <p:nvGraphicFramePr>
          <p:cNvPr id="10" name="Object 9" descr="Ampersand ampersand,"/>
          <p:cNvGraphicFramePr>
            <a:graphicFrameLocks noChangeAspect="1"/>
          </p:cNvGraphicFramePr>
          <p:nvPr>
            <p:extLst>
              <p:ext uri="{D42A27DB-BD31-4B8C-83A1-F6EECF244321}">
                <p14:modId xmlns:p14="http://schemas.microsoft.com/office/powerpoint/2010/main" val="1708073389"/>
              </p:ext>
            </p:extLst>
          </p:nvPr>
        </p:nvGraphicFramePr>
        <p:xfrm>
          <a:off x="4631425" y="1694198"/>
          <a:ext cx="517249" cy="408354"/>
        </p:xfrm>
        <a:graphic>
          <a:graphicData uri="http://schemas.openxmlformats.org/presentationml/2006/ole">
            <mc:AlternateContent xmlns:mc="http://schemas.openxmlformats.org/markup-compatibility/2006">
              <mc:Choice xmlns:v="urn:schemas-microsoft-com:vml" Requires="v">
                <p:oleObj spid="_x0000_s15762" name="Equation" r:id="rId3" imgW="241200" imgH="190440" progId="Equation.DSMT4">
                  <p:embed/>
                </p:oleObj>
              </mc:Choice>
              <mc:Fallback>
                <p:oleObj name="Equation" r:id="rId3" imgW="241200" imgH="190440" progId="Equation.DSMT4">
                  <p:embed/>
                  <p:pic>
                    <p:nvPicPr>
                      <p:cNvPr id="0" name=""/>
                      <p:cNvPicPr/>
                      <p:nvPr/>
                    </p:nvPicPr>
                    <p:blipFill>
                      <a:blip r:embed="rId4"/>
                      <a:stretch>
                        <a:fillRect/>
                      </a:stretch>
                    </p:blipFill>
                    <p:spPr>
                      <a:xfrm>
                        <a:off x="4631425" y="1694198"/>
                        <a:ext cx="517249" cy="408354"/>
                      </a:xfrm>
                      <a:prstGeom prst="rect">
                        <a:avLst/>
                      </a:prstGeom>
                    </p:spPr>
                  </p:pic>
                </p:oleObj>
              </mc:Fallback>
            </mc:AlternateContent>
          </a:graphicData>
        </a:graphic>
      </p:graphicFrame>
      <p:sp>
        <p:nvSpPr>
          <p:cNvPr id="4" name="Content Placeholder 3"/>
          <p:cNvSpPr>
            <a:spLocks noGrp="1"/>
          </p:cNvSpPr>
          <p:nvPr>
            <p:ph sz="quarter" idx="13"/>
          </p:nvPr>
        </p:nvSpPr>
        <p:spPr>
          <a:xfrm>
            <a:off x="457200" y="1592272"/>
            <a:ext cx="8229600" cy="2352774"/>
          </a:xfrm>
        </p:spPr>
        <p:txBody>
          <a:bodyPr/>
          <a:lstStyle/>
          <a:p>
            <a:pPr marL="0" indent="4660900">
              <a:buNone/>
            </a:pPr>
            <a:r>
              <a:rPr lang="en-US" sz="2400" dirty="0">
                <a:latin typeface="+mn-lt"/>
              </a:rPr>
              <a:t>a condition—known as the dependent condition—may require another condition to be true for the evaluation of the dependent condition to be meaningful. In this case, the dependent condition should be placed after the other one, or an error might occur. For example, in the </a:t>
            </a:r>
            <a:r>
              <a:rPr lang="en-US" sz="2400" dirty="0" smtClean="0">
                <a:latin typeface="+mn-lt"/>
              </a:rPr>
              <a:t>expression</a:t>
            </a:r>
            <a:endParaRPr lang="en-US" sz="2400" dirty="0">
              <a:latin typeface="+mn-lt"/>
            </a:endParaRPr>
          </a:p>
        </p:txBody>
      </p:sp>
      <p:graphicFrame>
        <p:nvGraphicFramePr>
          <p:cNvPr id="9" name="Object 8" descr="Left parenthesis I exclamation point equals 0 right parenthesis ampersand ampersand left parenthesis 10 forward slash I equals equals 2 right parenthesis,"/>
          <p:cNvGraphicFramePr>
            <a:graphicFrameLocks noChangeAspect="1"/>
          </p:cNvGraphicFramePr>
          <p:nvPr>
            <p:extLst>
              <p:ext uri="{D42A27DB-BD31-4B8C-83A1-F6EECF244321}">
                <p14:modId xmlns:p14="http://schemas.microsoft.com/office/powerpoint/2010/main" val="1392662909"/>
              </p:ext>
            </p:extLst>
          </p:nvPr>
        </p:nvGraphicFramePr>
        <p:xfrm>
          <a:off x="4248508" y="3549066"/>
          <a:ext cx="3489567" cy="395980"/>
        </p:xfrm>
        <a:graphic>
          <a:graphicData uri="http://schemas.openxmlformats.org/presentationml/2006/ole">
            <mc:AlternateContent xmlns:mc="http://schemas.openxmlformats.org/markup-compatibility/2006">
              <mc:Choice xmlns:v="urn:schemas-microsoft-com:vml" Requires="v">
                <p:oleObj spid="_x0000_s15763" name="Equation" r:id="rId5" imgW="1790640" imgH="203040" progId="Equation.DSMT4">
                  <p:embed/>
                </p:oleObj>
              </mc:Choice>
              <mc:Fallback>
                <p:oleObj name="Equation" r:id="rId5" imgW="1790640" imgH="203040" progId="Equation.DSMT4">
                  <p:embed/>
                  <p:pic>
                    <p:nvPicPr>
                      <p:cNvPr id="0" name=""/>
                      <p:cNvPicPr/>
                      <p:nvPr/>
                    </p:nvPicPr>
                    <p:blipFill>
                      <a:blip r:embed="rId6"/>
                      <a:stretch>
                        <a:fillRect/>
                      </a:stretch>
                    </p:blipFill>
                    <p:spPr>
                      <a:xfrm>
                        <a:off x="4248508" y="3549066"/>
                        <a:ext cx="3489567" cy="395980"/>
                      </a:xfrm>
                      <a:prstGeom prst="rect">
                        <a:avLst/>
                      </a:prstGeom>
                    </p:spPr>
                  </p:pic>
                </p:oleObj>
              </mc:Fallback>
            </mc:AlternateContent>
          </a:graphicData>
        </a:graphic>
      </p:graphicFrame>
      <p:sp>
        <p:nvSpPr>
          <p:cNvPr id="5" name="Content Placeholder 4"/>
          <p:cNvSpPr>
            <a:spLocks noGrp="1"/>
          </p:cNvSpPr>
          <p:nvPr>
            <p:ph sz="quarter" idx="14"/>
          </p:nvPr>
        </p:nvSpPr>
        <p:spPr>
          <a:xfrm>
            <a:off x="457200" y="3431414"/>
            <a:ext cx="8232775" cy="1259857"/>
          </a:xfrm>
        </p:spPr>
        <p:txBody>
          <a:bodyPr/>
          <a:lstStyle/>
          <a:p>
            <a:pPr marL="0" indent="7175500">
              <a:buNone/>
            </a:pPr>
            <a:r>
              <a:rPr lang="en-US" sz="2400" dirty="0" smtClean="0">
                <a:latin typeface="+mn-lt"/>
              </a:rPr>
              <a:t>the </a:t>
            </a:r>
            <a:r>
              <a:rPr lang="en-US" sz="2400" dirty="0">
                <a:latin typeface="+mn-lt"/>
              </a:rPr>
              <a:t>second condition must appear after the first condition, or a divide-by-zero error might occur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520781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6.11.4 Boolean Logical </a:t>
            </a:r>
            <a:r>
              <a:rPr lang="en-US" dirty="0" smtClean="0"/>
              <a:t>AND </a:t>
            </a:r>
            <a:r>
              <a:rPr lang="en-US" sz="800" dirty="0" smtClean="0">
                <a:solidFill>
                  <a:schemeClr val="bg1"/>
                </a:solidFill>
              </a:rPr>
              <a:t>Ampersand</a:t>
            </a:r>
            <a:r>
              <a:rPr lang="en-US" dirty="0" smtClean="0"/>
              <a:t> and </a:t>
            </a:r>
            <a:r>
              <a:rPr lang="en-US" dirty="0"/>
              <a:t>Boolean Logical </a:t>
            </a:r>
            <a:r>
              <a:rPr lang="en-US" dirty="0" smtClean="0"/>
              <a:t>OR </a:t>
            </a:r>
            <a:r>
              <a:rPr lang="en-US" sz="1800" dirty="0" smtClean="0">
                <a:solidFill>
                  <a:schemeClr val="bg1"/>
                </a:solidFill>
              </a:rPr>
              <a:t>Pipe</a:t>
            </a:r>
            <a:r>
              <a:rPr lang="en-US" dirty="0" smtClean="0"/>
              <a:t> Operators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23576942"/>
              </p:ext>
            </p:extLst>
          </p:nvPr>
        </p:nvGraphicFramePr>
        <p:xfrm>
          <a:off x="5773221" y="223493"/>
          <a:ext cx="658810" cy="527050"/>
        </p:xfrm>
        <a:graphic>
          <a:graphicData uri="http://schemas.openxmlformats.org/presentationml/2006/ole">
            <mc:AlternateContent xmlns:mc="http://schemas.openxmlformats.org/markup-compatibility/2006">
              <mc:Choice xmlns:v="urn:schemas-microsoft-com:vml" Requires="v">
                <p:oleObj spid="_x0000_s17375" name="Equation" r:id="rId3" imgW="253800" imgH="203040" progId="Equation.DSMT4">
                  <p:embed/>
                </p:oleObj>
              </mc:Choice>
              <mc:Fallback>
                <p:oleObj name="Equation" r:id="rId3" imgW="253800" imgH="203040" progId="Equation.DSMT4">
                  <p:embed/>
                  <p:pic>
                    <p:nvPicPr>
                      <p:cNvPr id="0" name=""/>
                      <p:cNvPicPr/>
                      <p:nvPr/>
                    </p:nvPicPr>
                    <p:blipFill>
                      <a:blip r:embed="rId4"/>
                      <a:stretch>
                        <a:fillRect/>
                      </a:stretch>
                    </p:blipFill>
                    <p:spPr>
                      <a:xfrm>
                        <a:off x="5773221" y="223493"/>
                        <a:ext cx="658810" cy="52705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241297948"/>
              </p:ext>
            </p:extLst>
          </p:nvPr>
        </p:nvGraphicFramePr>
        <p:xfrm>
          <a:off x="4314092" y="682857"/>
          <a:ext cx="566475" cy="642002"/>
        </p:xfrm>
        <a:graphic>
          <a:graphicData uri="http://schemas.openxmlformats.org/presentationml/2006/ole">
            <mc:AlternateContent xmlns:mc="http://schemas.openxmlformats.org/markup-compatibility/2006">
              <mc:Choice xmlns:v="urn:schemas-microsoft-com:vml" Requires="v">
                <p:oleObj spid="_x0000_s17376" name="Equation" r:id="rId5" imgW="190440" imgH="215640" progId="Equation.DSMT4">
                  <p:embed/>
                </p:oleObj>
              </mc:Choice>
              <mc:Fallback>
                <p:oleObj name="Equation" r:id="rId5" imgW="190440" imgH="215640" progId="Equation.DSMT4">
                  <p:embed/>
                  <p:pic>
                    <p:nvPicPr>
                      <p:cNvPr id="0" name=""/>
                      <p:cNvPicPr/>
                      <p:nvPr/>
                    </p:nvPicPr>
                    <p:blipFill>
                      <a:blip r:embed="rId6"/>
                      <a:stretch>
                        <a:fillRect/>
                      </a:stretch>
                    </p:blipFill>
                    <p:spPr>
                      <a:xfrm>
                        <a:off x="4314092" y="682857"/>
                        <a:ext cx="566475" cy="642002"/>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4045226" cy="533400"/>
          </a:xfrm>
        </p:spPr>
        <p:txBody>
          <a:bodyPr/>
          <a:lstStyle/>
          <a:p>
            <a:pPr eaLnBrk="1" hangingPunct="1"/>
            <a:r>
              <a:rPr lang="en-US" altLang="en-US" sz="2400" dirty="0">
                <a:solidFill>
                  <a:schemeClr val="tx1"/>
                </a:solidFill>
                <a:latin typeface="+mn-lt"/>
                <a:ea typeface="Times New Roman" panose="02020603050405020304" pitchFamily="18" charset="0"/>
                <a:cs typeface="Lucida Console" panose="020B0609040504020204" pitchFamily="49" charset="0"/>
              </a:rPr>
              <a:t>The </a:t>
            </a:r>
            <a:r>
              <a:rPr lang="en-US" altLang="en-US" sz="2400" b="1" dirty="0">
                <a:solidFill>
                  <a:schemeClr val="tx1"/>
                </a:solidFill>
                <a:latin typeface="+mn-lt"/>
                <a:ea typeface="Times New Roman" panose="02020603050405020304" pitchFamily="18" charset="0"/>
                <a:cs typeface="Lucida Console" panose="020B0609040504020204" pitchFamily="49" charset="0"/>
              </a:rPr>
              <a:t>boolean logical </a:t>
            </a:r>
            <a:r>
              <a:rPr lang="en-US" altLang="en-US" sz="2400" b="1" dirty="0" smtClean="0">
                <a:solidFill>
                  <a:schemeClr val="tx1"/>
                </a:solidFill>
                <a:latin typeface="+mn-lt"/>
                <a:ea typeface="Times New Roman" panose="02020603050405020304" pitchFamily="18" charset="0"/>
                <a:cs typeface="Lucida Console" panose="020B0609040504020204" pitchFamily="49" charset="0"/>
              </a:rPr>
              <a:t>AND</a:t>
            </a:r>
            <a:endParaRPr lang="en-US" altLang="en-US" sz="2400" b="1" dirty="0">
              <a:solidFill>
                <a:schemeClr val="tx1"/>
              </a:solidFill>
              <a:latin typeface="+mn-lt"/>
              <a:ea typeface="Times New Roman" panose="02020603050405020304" pitchFamily="18" charset="0"/>
              <a:cs typeface="Calibri" panose="020F0502020204030204" pitchFamily="34" charset="0"/>
            </a:endParaRPr>
          </a:p>
        </p:txBody>
      </p:sp>
      <p:graphicFrame>
        <p:nvGraphicFramePr>
          <p:cNvPr id="11" name="Object 10" descr="Ampersand"/>
          <p:cNvGraphicFramePr>
            <a:graphicFrameLocks noChangeAspect="1"/>
          </p:cNvGraphicFramePr>
          <p:nvPr>
            <p:extLst>
              <p:ext uri="{D42A27DB-BD31-4B8C-83A1-F6EECF244321}">
                <p14:modId xmlns:p14="http://schemas.microsoft.com/office/powerpoint/2010/main" val="3409326813"/>
              </p:ext>
            </p:extLst>
          </p:nvPr>
        </p:nvGraphicFramePr>
        <p:xfrm>
          <a:off x="4422490" y="1700867"/>
          <a:ext cx="494974" cy="395980"/>
        </p:xfrm>
        <a:graphic>
          <a:graphicData uri="http://schemas.openxmlformats.org/presentationml/2006/ole">
            <mc:AlternateContent xmlns:mc="http://schemas.openxmlformats.org/markup-compatibility/2006">
              <mc:Choice xmlns:v="urn:schemas-microsoft-com:vml" Requires="v">
                <p:oleObj spid="_x0000_s17377" name="Equation" r:id="rId7" imgW="253800" imgH="203040" progId="Equation.DSMT4">
                  <p:embed/>
                </p:oleObj>
              </mc:Choice>
              <mc:Fallback>
                <p:oleObj name="Equation" r:id="rId7" imgW="253800" imgH="203040" progId="Equation.DSMT4">
                  <p:embed/>
                  <p:pic>
                    <p:nvPicPr>
                      <p:cNvPr id="5" name="Object 4"/>
                      <p:cNvPicPr/>
                      <p:nvPr/>
                    </p:nvPicPr>
                    <p:blipFill>
                      <a:blip r:embed="rId8"/>
                      <a:stretch>
                        <a:fillRect/>
                      </a:stretch>
                    </p:blipFill>
                    <p:spPr>
                      <a:xfrm>
                        <a:off x="4422490" y="1700867"/>
                        <a:ext cx="494974" cy="395980"/>
                      </a:xfrm>
                      <a:prstGeom prst="rect">
                        <a:avLst/>
                      </a:prstGeom>
                    </p:spPr>
                  </p:pic>
                </p:oleObj>
              </mc:Fallback>
            </mc:AlternateContent>
          </a:graphicData>
        </a:graphic>
      </p:graphicFrame>
      <p:sp>
        <p:nvSpPr>
          <p:cNvPr id="6" name="Content Placeholder 5"/>
          <p:cNvSpPr>
            <a:spLocks noGrp="1"/>
          </p:cNvSpPr>
          <p:nvPr>
            <p:ph sz="quarter" idx="13"/>
          </p:nvPr>
        </p:nvSpPr>
        <p:spPr>
          <a:xfrm>
            <a:off x="457200" y="1572387"/>
            <a:ext cx="8229600" cy="832178"/>
          </a:xfrm>
        </p:spPr>
        <p:txBody>
          <a:bodyPr/>
          <a:lstStyle/>
          <a:p>
            <a:pPr marL="268288" indent="4124325">
              <a:buNone/>
            </a:pPr>
            <a:r>
              <a:rPr lang="en-US" altLang="en-US" sz="2400" dirty="0">
                <a:solidFill>
                  <a:schemeClr val="tx1"/>
                </a:solidFill>
                <a:latin typeface="+mn-lt"/>
                <a:ea typeface="Times New Roman" panose="02020603050405020304" pitchFamily="18" charset="0"/>
                <a:cs typeface="Lucida Console" panose="020B0609040504020204" pitchFamily="49" charset="0"/>
              </a:rPr>
              <a:t>and </a:t>
            </a:r>
            <a:r>
              <a:rPr lang="en-US" altLang="en-US" sz="2400" b="1" dirty="0">
                <a:solidFill>
                  <a:schemeClr val="tx1"/>
                </a:solidFill>
                <a:latin typeface="+mn-lt"/>
                <a:ea typeface="Times New Roman" panose="02020603050405020304" pitchFamily="18" charset="0"/>
                <a:cs typeface="Lucida Console" panose="020B0609040504020204" pitchFamily="49" charset="0"/>
              </a:rPr>
              <a:t>boolean logical inclusive </a:t>
            </a:r>
            <a:r>
              <a:rPr lang="en-US" altLang="en-US" sz="2400" b="1" dirty="0" smtClean="0">
                <a:solidFill>
                  <a:schemeClr val="tx1"/>
                </a:solidFill>
                <a:latin typeface="+mn-lt"/>
                <a:ea typeface="Times New Roman" panose="02020603050405020304" pitchFamily="18" charset="0"/>
                <a:cs typeface="Lucida Console" panose="020B0609040504020204" pitchFamily="49" charset="0"/>
              </a:rPr>
              <a:t>OR</a:t>
            </a:r>
            <a:endParaRPr lang="en-US" altLang="en-US" sz="2400" b="1" dirty="0">
              <a:solidFill>
                <a:schemeClr val="tx1"/>
              </a:solidFill>
              <a:latin typeface="+mn-lt"/>
              <a:ea typeface="Times New Roman" panose="02020603050405020304" pitchFamily="18" charset="0"/>
              <a:cs typeface="Calibri" panose="020F0502020204030204" pitchFamily="34" charset="0"/>
            </a:endParaRPr>
          </a:p>
        </p:txBody>
      </p:sp>
      <p:graphicFrame>
        <p:nvGraphicFramePr>
          <p:cNvPr id="12" name="Object 11" descr="Pipe"/>
          <p:cNvGraphicFramePr>
            <a:graphicFrameLocks noChangeAspect="1"/>
          </p:cNvGraphicFramePr>
          <p:nvPr>
            <p:extLst>
              <p:ext uri="{D42A27DB-BD31-4B8C-83A1-F6EECF244321}">
                <p14:modId xmlns:p14="http://schemas.microsoft.com/office/powerpoint/2010/main" val="2235098488"/>
              </p:ext>
            </p:extLst>
          </p:nvPr>
        </p:nvGraphicFramePr>
        <p:xfrm>
          <a:off x="2732913" y="2022085"/>
          <a:ext cx="337483" cy="382480"/>
        </p:xfrm>
        <a:graphic>
          <a:graphicData uri="http://schemas.openxmlformats.org/presentationml/2006/ole">
            <mc:AlternateContent xmlns:mc="http://schemas.openxmlformats.org/markup-compatibility/2006">
              <mc:Choice xmlns:v="urn:schemas-microsoft-com:vml" Requires="v">
                <p:oleObj spid="_x0000_s17378" name="Equation" r:id="rId9" imgW="190440" imgH="215640" progId="Equation.DSMT4">
                  <p:embed/>
                </p:oleObj>
              </mc:Choice>
              <mc:Fallback>
                <p:oleObj name="Equation" r:id="rId9" imgW="190440" imgH="215640" progId="Equation.DSMT4">
                  <p:embed/>
                  <p:pic>
                    <p:nvPicPr>
                      <p:cNvPr id="4" name="Object 3"/>
                      <p:cNvPicPr/>
                      <p:nvPr/>
                    </p:nvPicPr>
                    <p:blipFill>
                      <a:blip r:embed="rId10"/>
                      <a:stretch>
                        <a:fillRect/>
                      </a:stretch>
                    </p:blipFill>
                    <p:spPr>
                      <a:xfrm>
                        <a:off x="2732913" y="2022085"/>
                        <a:ext cx="337483" cy="382480"/>
                      </a:xfrm>
                      <a:prstGeom prst="rect">
                        <a:avLst/>
                      </a:prstGeom>
                    </p:spPr>
                  </p:pic>
                </p:oleObj>
              </mc:Fallback>
            </mc:AlternateContent>
          </a:graphicData>
        </a:graphic>
      </p:graphicFrame>
      <p:sp>
        <p:nvSpPr>
          <p:cNvPr id="7" name="Content Placeholder 6"/>
          <p:cNvSpPr>
            <a:spLocks noGrp="1"/>
          </p:cNvSpPr>
          <p:nvPr>
            <p:ph sz="quarter" idx="14"/>
          </p:nvPr>
        </p:nvSpPr>
        <p:spPr>
          <a:xfrm>
            <a:off x="457200" y="1920666"/>
            <a:ext cx="8232775" cy="1791123"/>
          </a:xfrm>
        </p:spPr>
        <p:txBody>
          <a:bodyPr/>
          <a:lstStyle/>
          <a:p>
            <a:pPr marL="268288" indent="2335213" eaLnBrk="1" hangingPunct="1">
              <a:buNone/>
            </a:pPr>
            <a:r>
              <a:rPr lang="en-US" altLang="en-US" sz="2400" dirty="0">
                <a:solidFill>
                  <a:schemeClr val="tx1"/>
                </a:solidFill>
                <a:latin typeface="+mn-lt"/>
                <a:ea typeface="Times New Roman" panose="02020603050405020304" pitchFamily="18" charset="0"/>
                <a:cs typeface="Lucida Console" panose="020B0609040504020204" pitchFamily="49" charset="0"/>
              </a:rPr>
              <a:t>operators do not perform short-circuit evaluation.</a:t>
            </a:r>
            <a:endParaRPr lang="en-US" altLang="en-US" sz="2400" dirty="0">
              <a:solidFill>
                <a:schemeClr val="tx1"/>
              </a:solidFill>
              <a:latin typeface="+mn-lt"/>
              <a:ea typeface="Times New Roman" panose="02020603050405020304" pitchFamily="18" charset="0"/>
              <a:cs typeface="Calibri" panose="020F0502020204030204" pitchFamily="34" charset="0"/>
            </a:endParaRPr>
          </a:p>
          <a:p>
            <a:pPr eaLnBrk="1" hangingPunct="1"/>
            <a:r>
              <a:rPr lang="en-US" altLang="en-US" sz="2400" dirty="0">
                <a:solidFill>
                  <a:schemeClr val="tx1"/>
                </a:solidFill>
                <a:latin typeface="+mn-lt"/>
                <a:ea typeface="Times New Roman" panose="02020603050405020304" pitchFamily="18" charset="0"/>
                <a:cs typeface="Lucida Console" panose="020B0609040504020204" pitchFamily="49" charset="0"/>
              </a:rPr>
              <a:t>This is useful if the right operand has a required </a:t>
            </a:r>
            <a:r>
              <a:rPr lang="en-US" altLang="en-US" sz="2400" b="1" dirty="0">
                <a:solidFill>
                  <a:schemeClr val="tx1"/>
                </a:solidFill>
                <a:latin typeface="+mn-lt"/>
                <a:ea typeface="Times New Roman" panose="02020603050405020304" pitchFamily="18" charset="0"/>
                <a:cs typeface="Lucida Console" panose="020B0609040504020204" pitchFamily="49" charset="0"/>
              </a:rPr>
              <a:t>side effect.</a:t>
            </a:r>
            <a:r>
              <a:rPr lang="en-US" altLang="en-US" sz="2400" dirty="0">
                <a:solidFill>
                  <a:schemeClr val="tx1"/>
                </a:solidFill>
                <a:latin typeface="+mn-lt"/>
                <a:ea typeface="Times New Roman" panose="02020603050405020304" pitchFamily="18" charset="0"/>
                <a:cs typeface="Lucida Console" panose="020B0609040504020204" pitchFamily="49" charset="0"/>
              </a:rPr>
              <a:t> For example</a:t>
            </a:r>
            <a:r>
              <a:rPr lang="en-US" altLang="en-US" sz="2400" dirty="0" smtClean="0">
                <a:solidFill>
                  <a:schemeClr val="tx1"/>
                </a:solidFill>
                <a:latin typeface="+mn-lt"/>
                <a:ea typeface="Times New Roman" panose="02020603050405020304" pitchFamily="18" charset="0"/>
                <a:cs typeface="Lucida Console" panose="020B0609040504020204" pitchFamily="49" charset="0"/>
              </a:rPr>
              <a:t>:</a:t>
            </a:r>
          </a:p>
        </p:txBody>
      </p:sp>
      <p:pic>
        <p:nvPicPr>
          <p:cNvPr id="13" name="Picture 12" descr="Left parenthesis birthday equals equals true right parenthesis pipe left parenthesis plus plus age right angle bracket equals 65 right parenthesis."/>
          <p:cNvPicPr>
            <a:picLocks noChangeAspect="1"/>
          </p:cNvPicPr>
          <p:nvPr/>
        </p:nvPicPr>
        <p:blipFill rotWithShape="1">
          <a:blip r:embed="rId11"/>
          <a:srcRect t="14289" b="20500"/>
          <a:stretch/>
        </p:blipFill>
        <p:spPr>
          <a:xfrm>
            <a:off x="1526784" y="3747051"/>
            <a:ext cx="6090432" cy="417445"/>
          </a:xfrm>
          <a:prstGeom prst="rect">
            <a:avLst/>
          </a:prstGeom>
        </p:spPr>
      </p:pic>
      <p:sp>
        <p:nvSpPr>
          <p:cNvPr id="8" name="Content Placeholder 7"/>
          <p:cNvSpPr>
            <a:spLocks noGrp="1"/>
          </p:cNvSpPr>
          <p:nvPr>
            <p:ph sz="quarter" idx="15"/>
          </p:nvPr>
        </p:nvSpPr>
        <p:spPr>
          <a:xfrm>
            <a:off x="457200" y="4191003"/>
            <a:ext cx="4671391" cy="420886"/>
          </a:xfrm>
        </p:spPr>
        <p:txBody>
          <a:bodyPr/>
          <a:lstStyle/>
          <a:p>
            <a:r>
              <a:rPr lang="en-US" altLang="en-US" sz="2400" dirty="0">
                <a:solidFill>
                  <a:schemeClr val="tx1"/>
                </a:solidFill>
                <a:latin typeface="+mn-lt"/>
                <a:ea typeface="Times New Roman" panose="02020603050405020304" pitchFamily="18" charset="0"/>
                <a:cs typeface="Lucida Console" panose="020B0609040504020204" pitchFamily="49" charset="0"/>
              </a:rPr>
              <a:t>This ensures that the </a:t>
            </a:r>
            <a:r>
              <a:rPr lang="en-US" altLang="en-US" sz="2400" dirty="0" smtClean="0">
                <a:solidFill>
                  <a:schemeClr val="tx1"/>
                </a:solidFill>
                <a:latin typeface="+mn-lt"/>
                <a:ea typeface="Times New Roman" panose="02020603050405020304" pitchFamily="18" charset="0"/>
                <a:cs typeface="Lucida Console" panose="020B0609040504020204" pitchFamily="49" charset="0"/>
              </a:rPr>
              <a:t>condition</a:t>
            </a:r>
            <a:endParaRPr lang="en-US" sz="2400" dirty="0">
              <a:solidFill>
                <a:schemeClr val="tx1"/>
              </a:solidFill>
              <a:latin typeface="+mn-lt"/>
            </a:endParaRPr>
          </a:p>
        </p:txBody>
      </p:sp>
      <p:graphicFrame>
        <p:nvGraphicFramePr>
          <p:cNvPr id="14" name="Object 13" descr="Plus plus age right angle bracket equals 65"/>
          <p:cNvGraphicFramePr>
            <a:graphicFrameLocks noChangeAspect="1"/>
          </p:cNvGraphicFramePr>
          <p:nvPr>
            <p:extLst>
              <p:ext uri="{D42A27DB-BD31-4B8C-83A1-F6EECF244321}">
                <p14:modId xmlns:p14="http://schemas.microsoft.com/office/powerpoint/2010/main" val="3384943576"/>
              </p:ext>
            </p:extLst>
          </p:nvPr>
        </p:nvGraphicFramePr>
        <p:xfrm>
          <a:off x="5024264" y="4298249"/>
          <a:ext cx="1878427" cy="408354"/>
        </p:xfrm>
        <a:graphic>
          <a:graphicData uri="http://schemas.openxmlformats.org/presentationml/2006/ole">
            <mc:AlternateContent xmlns:mc="http://schemas.openxmlformats.org/markup-compatibility/2006">
              <mc:Choice xmlns:v="urn:schemas-microsoft-com:vml" Requires="v">
                <p:oleObj spid="_x0000_s17379" name="Equation" r:id="rId12" imgW="876240" imgH="190440" progId="Equation.DSMT4">
                  <p:embed/>
                </p:oleObj>
              </mc:Choice>
              <mc:Fallback>
                <p:oleObj name="Equation" r:id="rId12" imgW="876240" imgH="190440" progId="Equation.DSMT4">
                  <p:embed/>
                  <p:pic>
                    <p:nvPicPr>
                      <p:cNvPr id="0" name=""/>
                      <p:cNvPicPr/>
                      <p:nvPr/>
                    </p:nvPicPr>
                    <p:blipFill>
                      <a:blip r:embed="rId13"/>
                      <a:stretch>
                        <a:fillRect/>
                      </a:stretch>
                    </p:blipFill>
                    <p:spPr>
                      <a:xfrm>
                        <a:off x="5024264" y="4298249"/>
                        <a:ext cx="1878427" cy="408354"/>
                      </a:xfrm>
                      <a:prstGeom prst="rect">
                        <a:avLst/>
                      </a:prstGeom>
                    </p:spPr>
                  </p:pic>
                </p:oleObj>
              </mc:Fallback>
            </mc:AlternateContent>
          </a:graphicData>
        </a:graphic>
      </p:graphicFrame>
      <p:sp>
        <p:nvSpPr>
          <p:cNvPr id="9" name="Content Placeholder 8"/>
          <p:cNvSpPr>
            <a:spLocks noGrp="1"/>
          </p:cNvSpPr>
          <p:nvPr>
            <p:ph sz="quarter" idx="16"/>
          </p:nvPr>
        </p:nvSpPr>
        <p:spPr>
          <a:xfrm>
            <a:off x="457200" y="4159181"/>
            <a:ext cx="8229600" cy="840201"/>
          </a:xfrm>
        </p:spPr>
        <p:txBody>
          <a:bodyPr/>
          <a:lstStyle/>
          <a:p>
            <a:pPr marL="268288" indent="6102350">
              <a:buNone/>
            </a:pPr>
            <a:r>
              <a:rPr lang="en-US" altLang="en-US" sz="2400" dirty="0" smtClean="0">
                <a:solidFill>
                  <a:schemeClr val="tx1"/>
                </a:solidFill>
                <a:latin typeface="+mn-lt"/>
                <a:ea typeface="Times New Roman" panose="02020603050405020304" pitchFamily="18" charset="0"/>
                <a:cs typeface="Lucida Console" panose="020B0609040504020204" pitchFamily="49" charset="0"/>
              </a:rPr>
              <a:t>will </a:t>
            </a:r>
            <a:r>
              <a:rPr lang="en-US" altLang="en-US" sz="2400" dirty="0">
                <a:solidFill>
                  <a:schemeClr val="tx1"/>
                </a:solidFill>
                <a:latin typeface="+mn-lt"/>
                <a:ea typeface="Times New Roman" panose="02020603050405020304" pitchFamily="18" charset="0"/>
                <a:cs typeface="Lucida Console" panose="020B0609040504020204" pitchFamily="49" charset="0"/>
              </a:rPr>
              <a:t>be evaluated</a:t>
            </a:r>
            <a:r>
              <a:rPr lang="en-US" altLang="en-US" sz="2400" dirty="0" smtClean="0">
                <a:solidFill>
                  <a:schemeClr val="tx1"/>
                </a:solidFill>
                <a:latin typeface="+mn-lt"/>
                <a:ea typeface="Times New Roman" panose="02020603050405020304" pitchFamily="18" charset="0"/>
                <a:cs typeface="Lucida Console" panose="020B0609040504020204" pitchFamily="49" charset="0"/>
              </a:rPr>
              <a:t>.</a:t>
            </a:r>
            <a:endParaRPr lang="en-US" sz="2400" dirty="0">
              <a:solidFill>
                <a:schemeClr val="tx1"/>
              </a:solidFill>
              <a:latin typeface="+mn-lt"/>
            </a:endParaRPr>
          </a:p>
        </p:txBody>
      </p:sp>
    </p:spTree>
    <p:extLst>
      <p:ext uri="{BB962C8B-B14F-4D97-AF65-F5344CB8AC3E}">
        <p14:creationId xmlns:p14="http://schemas.microsoft.com/office/powerpoint/2010/main" val="471308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(5 </a:t>
            </a:r>
            <a:r>
              <a:rPr lang="en-US" sz="2000" b="0" dirty="0"/>
              <a:t>of </a:t>
            </a:r>
            <a:r>
              <a:rPr lang="en-US" sz="2000" b="0" dirty="0" smtClean="0"/>
              <a:t>5)</a:t>
            </a:r>
            <a:endParaRPr lang="en-US" sz="2000" dirty="0"/>
          </a:p>
        </p:txBody>
      </p:sp>
      <p:sp>
        <p:nvSpPr>
          <p:cNvPr id="3" name="Text Placeholder 2"/>
          <p:cNvSpPr>
            <a:spLocks noGrp="1"/>
          </p:cNvSpPr>
          <p:nvPr>
            <p:ph type="body" idx="1"/>
          </p:nvPr>
        </p:nvSpPr>
        <p:spPr>
          <a:xfrm>
            <a:off x="457200" y="1600201"/>
            <a:ext cx="3826565" cy="508000"/>
          </a:xfrm>
        </p:spPr>
        <p:txBody>
          <a:bodyPr/>
          <a:lstStyle/>
          <a:p>
            <a:pPr marL="487350" lvl="1" indent="0">
              <a:buNone/>
            </a:pPr>
            <a:r>
              <a:rPr lang="en-US" sz="2400" dirty="0" smtClean="0">
                <a:solidFill>
                  <a:schemeClr val="tx2"/>
                </a:solidFill>
                <a:latin typeface="+mn-lt"/>
              </a:rPr>
              <a:t>6.11.4</a:t>
            </a:r>
            <a:r>
              <a:rPr lang="en-US" sz="2400" dirty="0" smtClean="0">
                <a:latin typeface="+mn-lt"/>
              </a:rPr>
              <a:t> </a:t>
            </a:r>
            <a:r>
              <a:rPr lang="en-US" sz="2400" dirty="0">
                <a:latin typeface="+mn-lt"/>
              </a:rPr>
              <a:t>Boolean </a:t>
            </a:r>
            <a:r>
              <a:rPr lang="en-US" sz="2400" dirty="0" smtClean="0">
                <a:latin typeface="+mn-lt"/>
              </a:rPr>
              <a:t>Logical</a:t>
            </a:r>
            <a:endParaRPr lang="en-US" sz="2400" dirty="0">
              <a:latin typeface="+mn-lt"/>
            </a:endParaRPr>
          </a:p>
        </p:txBody>
      </p:sp>
      <p:graphicFrame>
        <p:nvGraphicFramePr>
          <p:cNvPr id="9" name="Object 8" descr="And, ampersand"/>
          <p:cNvGraphicFramePr>
            <a:graphicFrameLocks noChangeAspect="1"/>
          </p:cNvGraphicFramePr>
          <p:nvPr>
            <p:extLst>
              <p:ext uri="{D42A27DB-BD31-4B8C-83A1-F6EECF244321}">
                <p14:modId xmlns:p14="http://schemas.microsoft.com/office/powerpoint/2010/main" val="3767419339"/>
              </p:ext>
            </p:extLst>
          </p:nvPr>
        </p:nvGraphicFramePr>
        <p:xfrm>
          <a:off x="4211499" y="1660828"/>
          <a:ext cx="1138441" cy="494974"/>
        </p:xfrm>
        <a:graphic>
          <a:graphicData uri="http://schemas.openxmlformats.org/presentationml/2006/ole">
            <mc:AlternateContent xmlns:mc="http://schemas.openxmlformats.org/markup-compatibility/2006">
              <mc:Choice xmlns:v="urn:schemas-microsoft-com:vml" Requires="v">
                <p:oleObj spid="_x0000_s28010" name="Equation" r:id="rId3" imgW="583920" imgH="253800" progId="Equation.DSMT4">
                  <p:embed/>
                </p:oleObj>
              </mc:Choice>
              <mc:Fallback>
                <p:oleObj name="Equation" r:id="rId3" imgW="583920" imgH="253800" progId="Equation.DSMT4">
                  <p:embed/>
                  <p:pic>
                    <p:nvPicPr>
                      <p:cNvPr id="0" name=""/>
                      <p:cNvPicPr/>
                      <p:nvPr/>
                    </p:nvPicPr>
                    <p:blipFill>
                      <a:blip r:embed="rId4"/>
                      <a:stretch>
                        <a:fillRect/>
                      </a:stretch>
                    </p:blipFill>
                    <p:spPr>
                      <a:xfrm>
                        <a:off x="4211499" y="1660828"/>
                        <a:ext cx="1138441" cy="494974"/>
                      </a:xfrm>
                      <a:prstGeom prst="rect">
                        <a:avLst/>
                      </a:prstGeom>
                    </p:spPr>
                  </p:pic>
                </p:oleObj>
              </mc:Fallback>
            </mc:AlternateContent>
          </a:graphicData>
        </a:graphic>
      </p:graphicFrame>
      <p:sp>
        <p:nvSpPr>
          <p:cNvPr id="4" name="Content Placeholder 3"/>
          <p:cNvSpPr>
            <a:spLocks noGrp="1"/>
          </p:cNvSpPr>
          <p:nvPr>
            <p:ph sz="quarter" idx="13"/>
          </p:nvPr>
        </p:nvSpPr>
        <p:spPr>
          <a:xfrm>
            <a:off x="5297546" y="1592261"/>
            <a:ext cx="3011557" cy="506413"/>
          </a:xfrm>
        </p:spPr>
        <p:txBody>
          <a:bodyPr/>
          <a:lstStyle/>
          <a:p>
            <a:pPr marL="432" lvl="1" indent="0">
              <a:spcBef>
                <a:spcPts val="1500"/>
              </a:spcBef>
              <a:buNone/>
            </a:pPr>
            <a:r>
              <a:rPr lang="en-US" sz="2400" dirty="0">
                <a:latin typeface="+mn-lt"/>
              </a:rPr>
              <a:t>and Boolean </a:t>
            </a:r>
            <a:r>
              <a:rPr lang="en-US" sz="2400" dirty="0" smtClean="0">
                <a:latin typeface="+mn-lt"/>
              </a:rPr>
              <a:t>Logical</a:t>
            </a:r>
            <a:endParaRPr lang="en-US" sz="2400" dirty="0">
              <a:latin typeface="+mn-lt"/>
            </a:endParaRPr>
          </a:p>
        </p:txBody>
      </p:sp>
      <p:graphicFrame>
        <p:nvGraphicFramePr>
          <p:cNvPr id="12" name="Object 11" descr="Or, pipe Operators"/>
          <p:cNvGraphicFramePr>
            <a:graphicFrameLocks noChangeAspect="1"/>
          </p:cNvGraphicFramePr>
          <p:nvPr>
            <p:extLst>
              <p:ext uri="{D42A27DB-BD31-4B8C-83A1-F6EECF244321}">
                <p14:modId xmlns:p14="http://schemas.microsoft.com/office/powerpoint/2010/main" val="3036523353"/>
              </p:ext>
            </p:extLst>
          </p:nvPr>
        </p:nvGraphicFramePr>
        <p:xfrm>
          <a:off x="983467" y="2157784"/>
          <a:ext cx="2227383" cy="494974"/>
        </p:xfrm>
        <a:graphic>
          <a:graphicData uri="http://schemas.openxmlformats.org/presentationml/2006/ole">
            <mc:AlternateContent xmlns:mc="http://schemas.openxmlformats.org/markup-compatibility/2006">
              <mc:Choice xmlns:v="urn:schemas-microsoft-com:vml" Requires="v">
                <p:oleObj spid="_x0000_s28011" name="Equation" r:id="rId5" imgW="1143000" imgH="253800" progId="Equation.DSMT4">
                  <p:embed/>
                </p:oleObj>
              </mc:Choice>
              <mc:Fallback>
                <p:oleObj name="Equation" r:id="rId5" imgW="1143000" imgH="253800" progId="Equation.DSMT4">
                  <p:embed/>
                  <p:pic>
                    <p:nvPicPr>
                      <p:cNvPr id="0" name=""/>
                      <p:cNvPicPr/>
                      <p:nvPr/>
                    </p:nvPicPr>
                    <p:blipFill>
                      <a:blip r:embed="rId6"/>
                      <a:stretch>
                        <a:fillRect/>
                      </a:stretch>
                    </p:blipFill>
                    <p:spPr>
                      <a:xfrm>
                        <a:off x="983467" y="2157784"/>
                        <a:ext cx="2227383" cy="494974"/>
                      </a:xfrm>
                      <a:prstGeom prst="rect">
                        <a:avLst/>
                      </a:prstGeom>
                    </p:spPr>
                  </p:pic>
                </p:oleObj>
              </mc:Fallback>
            </mc:AlternateContent>
          </a:graphicData>
        </a:graphic>
      </p:graphicFrame>
      <p:sp>
        <p:nvSpPr>
          <p:cNvPr id="5" name="Content Placeholder 4"/>
          <p:cNvSpPr>
            <a:spLocks noGrp="1"/>
          </p:cNvSpPr>
          <p:nvPr>
            <p:ph sz="quarter" idx="14"/>
          </p:nvPr>
        </p:nvSpPr>
        <p:spPr>
          <a:xfrm>
            <a:off x="457200" y="2596534"/>
            <a:ext cx="5178287" cy="524358"/>
          </a:xfrm>
        </p:spPr>
        <p:txBody>
          <a:bodyPr/>
          <a:lstStyle/>
          <a:p>
            <a:pPr marL="486000" lvl="1" indent="0">
              <a:buNone/>
            </a:pPr>
            <a:r>
              <a:rPr lang="en-US" sz="2400" dirty="0">
                <a:solidFill>
                  <a:schemeClr val="tx2"/>
                </a:solidFill>
                <a:latin typeface="+mn-lt"/>
              </a:rPr>
              <a:t>6.11.5</a:t>
            </a:r>
            <a:r>
              <a:rPr lang="en-US" sz="2400" dirty="0">
                <a:latin typeface="+mn-lt"/>
              </a:rPr>
              <a:t> Boolean Logical </a:t>
            </a:r>
            <a:r>
              <a:rPr lang="en-US" sz="2400" dirty="0" smtClean="0">
                <a:latin typeface="+mn-lt"/>
              </a:rPr>
              <a:t>Exclusive</a:t>
            </a:r>
            <a:endParaRPr lang="en-US" sz="2400" dirty="0">
              <a:latin typeface="+mn-lt"/>
            </a:endParaRPr>
          </a:p>
        </p:txBody>
      </p:sp>
      <p:graphicFrame>
        <p:nvGraphicFramePr>
          <p:cNvPr id="13" name="Object 12" descr="Or, caret"/>
          <p:cNvGraphicFramePr>
            <a:graphicFrameLocks noChangeAspect="1"/>
          </p:cNvGraphicFramePr>
          <p:nvPr>
            <p:extLst>
              <p:ext uri="{D42A27DB-BD31-4B8C-83A1-F6EECF244321}">
                <p14:modId xmlns:p14="http://schemas.microsoft.com/office/powerpoint/2010/main" val="366461698"/>
              </p:ext>
            </p:extLst>
          </p:nvPr>
        </p:nvGraphicFramePr>
        <p:xfrm>
          <a:off x="5634077" y="2629937"/>
          <a:ext cx="1015442" cy="506973"/>
        </p:xfrm>
        <a:graphic>
          <a:graphicData uri="http://schemas.openxmlformats.org/presentationml/2006/ole">
            <mc:AlternateContent xmlns:mc="http://schemas.openxmlformats.org/markup-compatibility/2006">
              <mc:Choice xmlns:v="urn:schemas-microsoft-com:vml" Requires="v">
                <p:oleObj spid="_x0000_s28012" name="Equation" r:id="rId7" imgW="457200" imgH="228600" progId="Equation.DSMT4">
                  <p:embed/>
                </p:oleObj>
              </mc:Choice>
              <mc:Fallback>
                <p:oleObj name="Equation" r:id="rId7" imgW="457200" imgH="228600" progId="Equation.DSMT4">
                  <p:embed/>
                  <p:pic>
                    <p:nvPicPr>
                      <p:cNvPr id="0" name=""/>
                      <p:cNvPicPr/>
                      <p:nvPr/>
                    </p:nvPicPr>
                    <p:blipFill>
                      <a:blip r:embed="rId8"/>
                      <a:stretch>
                        <a:fillRect/>
                      </a:stretch>
                    </p:blipFill>
                    <p:spPr>
                      <a:xfrm>
                        <a:off x="5634077" y="2629937"/>
                        <a:ext cx="1015442" cy="506973"/>
                      </a:xfrm>
                      <a:prstGeom prst="rect">
                        <a:avLst/>
                      </a:prstGeom>
                    </p:spPr>
                  </p:pic>
                </p:oleObj>
              </mc:Fallback>
            </mc:AlternateContent>
          </a:graphicData>
        </a:graphic>
      </p:graphicFrame>
      <p:sp>
        <p:nvSpPr>
          <p:cNvPr id="6" name="Content Placeholder 5"/>
          <p:cNvSpPr>
            <a:spLocks noGrp="1"/>
          </p:cNvSpPr>
          <p:nvPr>
            <p:ph sz="quarter" idx="15"/>
          </p:nvPr>
        </p:nvSpPr>
        <p:spPr>
          <a:xfrm>
            <a:off x="457199" y="3057945"/>
            <a:ext cx="3896139" cy="550863"/>
          </a:xfrm>
        </p:spPr>
        <p:txBody>
          <a:bodyPr/>
          <a:lstStyle/>
          <a:p>
            <a:pPr marL="486000" lvl="1" indent="0">
              <a:buNone/>
            </a:pPr>
            <a:r>
              <a:rPr lang="en-US" sz="2400" dirty="0">
                <a:solidFill>
                  <a:schemeClr val="tx2"/>
                </a:solidFill>
                <a:latin typeface="+mn-lt"/>
              </a:rPr>
              <a:t>6.11.6</a:t>
            </a:r>
            <a:r>
              <a:rPr lang="en-US" sz="2400" dirty="0">
                <a:latin typeface="+mn-lt"/>
              </a:rPr>
              <a:t> Logical </a:t>
            </a:r>
            <a:r>
              <a:rPr lang="en-US" sz="2400" dirty="0" smtClean="0">
                <a:latin typeface="+mn-lt"/>
              </a:rPr>
              <a:t>Negation</a:t>
            </a:r>
            <a:endParaRPr lang="en-US" sz="2400" dirty="0">
              <a:latin typeface="+mn-lt"/>
            </a:endParaRPr>
          </a:p>
        </p:txBody>
      </p:sp>
      <p:graphicFrame>
        <p:nvGraphicFramePr>
          <p:cNvPr id="14" name="Object 13" descr="Exclamation point operator"/>
          <p:cNvGraphicFramePr>
            <a:graphicFrameLocks noChangeAspect="1"/>
          </p:cNvGraphicFramePr>
          <p:nvPr>
            <p:extLst>
              <p:ext uri="{D42A27DB-BD31-4B8C-83A1-F6EECF244321}">
                <p14:modId xmlns:p14="http://schemas.microsoft.com/office/powerpoint/2010/main" val="3551685735"/>
              </p:ext>
            </p:extLst>
          </p:nvPr>
        </p:nvGraphicFramePr>
        <p:xfrm>
          <a:off x="4283765" y="3107073"/>
          <a:ext cx="1715086" cy="544471"/>
        </p:xfrm>
        <a:graphic>
          <a:graphicData uri="http://schemas.openxmlformats.org/presentationml/2006/ole">
            <mc:AlternateContent xmlns:mc="http://schemas.openxmlformats.org/markup-compatibility/2006">
              <mc:Choice xmlns:v="urn:schemas-microsoft-com:vml" Requires="v">
                <p:oleObj spid="_x0000_s28013" name="Equation" r:id="rId9" imgW="799920" imgH="253800" progId="Equation.DSMT4">
                  <p:embed/>
                </p:oleObj>
              </mc:Choice>
              <mc:Fallback>
                <p:oleObj name="Equation" r:id="rId9" imgW="799920" imgH="253800" progId="Equation.DSMT4">
                  <p:embed/>
                  <p:pic>
                    <p:nvPicPr>
                      <p:cNvPr id="0" name=""/>
                      <p:cNvPicPr/>
                      <p:nvPr/>
                    </p:nvPicPr>
                    <p:blipFill>
                      <a:blip r:embed="rId10"/>
                      <a:stretch>
                        <a:fillRect/>
                      </a:stretch>
                    </p:blipFill>
                    <p:spPr>
                      <a:xfrm>
                        <a:off x="4283765" y="3107073"/>
                        <a:ext cx="1715086" cy="544471"/>
                      </a:xfrm>
                      <a:prstGeom prst="rect">
                        <a:avLst/>
                      </a:prstGeom>
                    </p:spPr>
                  </p:pic>
                </p:oleObj>
              </mc:Fallback>
            </mc:AlternateContent>
          </a:graphicData>
        </a:graphic>
      </p:graphicFrame>
      <p:sp>
        <p:nvSpPr>
          <p:cNvPr id="7" name="Content Placeholder 6"/>
          <p:cNvSpPr>
            <a:spLocks noGrp="1"/>
          </p:cNvSpPr>
          <p:nvPr>
            <p:ph sz="quarter" idx="16"/>
          </p:nvPr>
        </p:nvSpPr>
        <p:spPr>
          <a:xfrm>
            <a:off x="457200" y="3524404"/>
            <a:ext cx="8229600" cy="1376702"/>
          </a:xfrm>
        </p:spPr>
        <p:txBody>
          <a:bodyPr/>
          <a:lstStyle/>
          <a:p>
            <a:pPr marL="487350" lvl="1" indent="0">
              <a:buNone/>
            </a:pPr>
            <a:r>
              <a:rPr lang="en-US" sz="2400" dirty="0">
                <a:solidFill>
                  <a:schemeClr val="tx2"/>
                </a:solidFill>
                <a:latin typeface="+mn-lt"/>
              </a:rPr>
              <a:t>6.11.7</a:t>
            </a:r>
            <a:r>
              <a:rPr lang="en-US" sz="2400" dirty="0">
                <a:latin typeface="+mn-lt"/>
              </a:rPr>
              <a:t> Logical Operators Example</a:t>
            </a:r>
          </a:p>
          <a:p>
            <a:pPr marL="0" indent="0">
              <a:spcBef>
                <a:spcPts val="600"/>
              </a:spcBef>
              <a:buNone/>
            </a:pPr>
            <a:r>
              <a:rPr lang="en-US" sz="2400" b="1" dirty="0">
                <a:solidFill>
                  <a:schemeClr val="tx2"/>
                </a:solidFill>
                <a:latin typeface="+mn-lt"/>
              </a:rPr>
              <a:t>6.12</a:t>
            </a:r>
            <a:r>
              <a:rPr lang="en-US" sz="2400" b="1" dirty="0">
                <a:latin typeface="+mn-lt"/>
              </a:rPr>
              <a:t> </a:t>
            </a:r>
            <a:r>
              <a:rPr lang="en-US" sz="2400" dirty="0">
                <a:latin typeface="+mn-lt"/>
              </a:rPr>
              <a:t>Structured-Programming Summary</a:t>
            </a:r>
          </a:p>
          <a:p>
            <a:pPr marL="0" indent="0">
              <a:spcBef>
                <a:spcPts val="600"/>
              </a:spcBef>
              <a:buNone/>
            </a:pPr>
            <a:r>
              <a:rPr lang="en-US" sz="2400" b="1" dirty="0">
                <a:solidFill>
                  <a:schemeClr val="tx2"/>
                </a:solidFill>
                <a:latin typeface="+mn-lt"/>
              </a:rPr>
              <a:t>6.13</a:t>
            </a:r>
            <a:r>
              <a:rPr lang="en-US" sz="2400" b="1" dirty="0">
                <a:latin typeface="+mn-lt"/>
              </a:rPr>
              <a:t> </a:t>
            </a:r>
            <a:r>
              <a:rPr lang="en-US" sz="2400" dirty="0" smtClean="0">
                <a:latin typeface="+mn-lt"/>
              </a:rPr>
              <a:t>Wrap-Up</a:t>
            </a:r>
            <a:endParaRPr lang="en-US" sz="2400" dirty="0">
              <a:latin typeface="+mn-lt"/>
            </a:endParaRPr>
          </a:p>
        </p:txBody>
      </p:sp>
    </p:spTree>
    <p:extLst>
      <p:ext uri="{BB962C8B-B14F-4D97-AF65-F5344CB8AC3E}">
        <p14:creationId xmlns:p14="http://schemas.microsoft.com/office/powerpoint/2010/main" val="32119722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6.6</a:t>
            </a:r>
          </a:p>
        </p:txBody>
      </p:sp>
      <p:sp>
        <p:nvSpPr>
          <p:cNvPr id="3" name="Text Placeholder 2"/>
          <p:cNvSpPr>
            <a:spLocks noGrp="1"/>
          </p:cNvSpPr>
          <p:nvPr>
            <p:ph type="body" idx="1"/>
          </p:nvPr>
        </p:nvSpPr>
        <p:spPr/>
        <p:txBody>
          <a:bodyPr/>
          <a:lstStyle/>
          <a:p>
            <a:pPr marL="0" indent="0">
              <a:buNone/>
            </a:pPr>
            <a:r>
              <a:rPr lang="en-US" sz="2400" dirty="0">
                <a:latin typeface="+mn-lt"/>
              </a:rPr>
              <a:t>For clarity, avoid expressions with side effects in conditions. The side effects may </a:t>
            </a:r>
            <a:r>
              <a:rPr lang="en-US" sz="2400" dirty="0" smtClean="0">
                <a:latin typeface="+mn-lt"/>
              </a:rPr>
              <a:t>appear clever</a:t>
            </a:r>
            <a:r>
              <a:rPr lang="en-US" sz="2400" dirty="0">
                <a:latin typeface="+mn-lt"/>
              </a:rPr>
              <a:t>, but they can make it harder to understand code and can lead to subtle logic errors.</a:t>
            </a:r>
          </a:p>
        </p:txBody>
      </p:sp>
    </p:spTree>
    <p:extLst>
      <p:ext uri="{BB962C8B-B14F-4D97-AF65-F5344CB8AC3E}">
        <p14:creationId xmlns:p14="http://schemas.microsoft.com/office/powerpoint/2010/main" val="380575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6.11.5 Boolean Logical Exclusive OR </a:t>
            </a:r>
            <a:r>
              <a:rPr lang="en-US" dirty="0">
                <a:solidFill>
                  <a:schemeClr val="bg1"/>
                </a:solidFill>
              </a:rPr>
              <a:t>(^)</a:t>
            </a:r>
            <a:r>
              <a:rPr lang="en-US" dirty="0"/>
              <a:t> </a:t>
            </a:r>
          </a:p>
        </p:txBody>
      </p:sp>
      <p:graphicFrame>
        <p:nvGraphicFramePr>
          <p:cNvPr id="4" name="Object 3" descr="Caret"/>
          <p:cNvGraphicFramePr>
            <a:graphicFrameLocks noChangeAspect="1"/>
          </p:cNvGraphicFramePr>
          <p:nvPr>
            <p:extLst>
              <p:ext uri="{D42A27DB-BD31-4B8C-83A1-F6EECF244321}">
                <p14:modId xmlns:p14="http://schemas.microsoft.com/office/powerpoint/2010/main" val="2714568275"/>
              </p:ext>
            </p:extLst>
          </p:nvPr>
        </p:nvGraphicFramePr>
        <p:xfrm>
          <a:off x="7368533" y="657863"/>
          <a:ext cx="688458" cy="652224"/>
        </p:xfrm>
        <a:graphic>
          <a:graphicData uri="http://schemas.openxmlformats.org/presentationml/2006/ole">
            <mc:AlternateContent xmlns:mc="http://schemas.openxmlformats.org/markup-compatibility/2006">
              <mc:Choice xmlns:v="urn:schemas-microsoft-com:vml" Requires="v">
                <p:oleObj spid="_x0000_s17987" name="Equation" r:id="rId3" imgW="241200" imgH="228600" progId="Equation.DSMT4">
                  <p:embed/>
                </p:oleObj>
              </mc:Choice>
              <mc:Fallback>
                <p:oleObj name="Equation" r:id="rId3" imgW="241200" imgH="228600" progId="Equation.DSMT4">
                  <p:embed/>
                  <p:pic>
                    <p:nvPicPr>
                      <p:cNvPr id="0" name=""/>
                      <p:cNvPicPr/>
                      <p:nvPr/>
                    </p:nvPicPr>
                    <p:blipFill>
                      <a:blip r:embed="rId4"/>
                      <a:stretch>
                        <a:fillRect/>
                      </a:stretch>
                    </p:blipFill>
                    <p:spPr>
                      <a:xfrm>
                        <a:off x="7368533" y="657863"/>
                        <a:ext cx="688458" cy="652224"/>
                      </a:xfrm>
                      <a:prstGeom prst="rect">
                        <a:avLst/>
                      </a:prstGeom>
                    </p:spPr>
                  </p:pic>
                </p:oleObj>
              </mc:Fallback>
            </mc:AlternateContent>
          </a:graphicData>
        </a:graphic>
      </p:graphicFrame>
      <p:sp>
        <p:nvSpPr>
          <p:cNvPr id="3" name="Text Placeholder 2"/>
          <p:cNvSpPr>
            <a:spLocks noGrp="1"/>
          </p:cNvSpPr>
          <p:nvPr>
            <p:ph type="body" idx="1"/>
          </p:nvPr>
        </p:nvSpPr>
        <p:spPr>
          <a:xfrm>
            <a:off x="457200" y="1600200"/>
            <a:ext cx="8229600" cy="785191"/>
          </a:xfrm>
        </p:spPr>
        <p:txBody>
          <a:bodyPr/>
          <a:lstStyle/>
          <a:p>
            <a:pPr eaLnBrk="1" hangingPunct="1">
              <a:tabLst>
                <a:tab pos="225425" algn="l"/>
              </a:tabLst>
            </a:pPr>
            <a:r>
              <a:rPr lang="en-US" altLang="en-US" sz="2400" dirty="0">
                <a:solidFill>
                  <a:schemeClr val="tx1"/>
                </a:solidFill>
                <a:latin typeface="+mn-lt"/>
                <a:ea typeface="Times New Roman" panose="02020603050405020304" pitchFamily="18" charset="0"/>
                <a:cs typeface="Lucida Console" panose="020B0609040504020204" pitchFamily="49" charset="0"/>
              </a:rPr>
              <a:t>A complex condition containing the </a:t>
            </a:r>
            <a:r>
              <a:rPr lang="en-US" altLang="en-US" sz="2400" b="1" dirty="0">
                <a:solidFill>
                  <a:schemeClr val="tx1"/>
                </a:solidFill>
                <a:latin typeface="+mn-lt"/>
                <a:ea typeface="Times New Roman" panose="02020603050405020304" pitchFamily="18" charset="0"/>
                <a:cs typeface="Lucida Console" panose="020B0609040504020204" pitchFamily="49" charset="0"/>
              </a:rPr>
              <a:t>boolean</a:t>
            </a:r>
            <a:r>
              <a:rPr lang="en-US" altLang="en-US" sz="2400" dirty="0">
                <a:solidFill>
                  <a:schemeClr val="tx1"/>
                </a:solidFill>
                <a:latin typeface="+mn-lt"/>
                <a:ea typeface="Times New Roman" panose="02020603050405020304" pitchFamily="18" charset="0"/>
                <a:cs typeface="Lucida Console" panose="020B0609040504020204" pitchFamily="49" charset="0"/>
              </a:rPr>
              <a:t> </a:t>
            </a:r>
            <a:r>
              <a:rPr lang="en-US" altLang="en-US" sz="2400" b="1" dirty="0">
                <a:solidFill>
                  <a:schemeClr val="tx1"/>
                </a:solidFill>
                <a:latin typeface="+mn-lt"/>
                <a:ea typeface="Times New Roman" panose="02020603050405020304" pitchFamily="18" charset="0"/>
                <a:cs typeface="Lucida Console" panose="020B0609040504020204" pitchFamily="49" charset="0"/>
              </a:rPr>
              <a:t>logical</a:t>
            </a:r>
            <a:r>
              <a:rPr lang="en-US" altLang="en-US" sz="2400" dirty="0">
                <a:solidFill>
                  <a:schemeClr val="tx1"/>
                </a:solidFill>
                <a:latin typeface="+mn-lt"/>
                <a:ea typeface="Times New Roman" panose="02020603050405020304" pitchFamily="18" charset="0"/>
                <a:cs typeface="Lucida Console" panose="020B0609040504020204" pitchFamily="49" charset="0"/>
              </a:rPr>
              <a:t> </a:t>
            </a:r>
            <a:r>
              <a:rPr lang="en-US" altLang="en-US" sz="2400" b="1" dirty="0">
                <a:solidFill>
                  <a:schemeClr val="tx1"/>
                </a:solidFill>
                <a:latin typeface="+mn-lt"/>
                <a:ea typeface="Times New Roman" panose="02020603050405020304" pitchFamily="18" charset="0"/>
                <a:cs typeface="Lucida Console" panose="020B0609040504020204" pitchFamily="49" charset="0"/>
              </a:rPr>
              <a:t>exclusive</a:t>
            </a:r>
            <a:r>
              <a:rPr lang="en-US" altLang="en-US" sz="2400" dirty="0">
                <a:solidFill>
                  <a:schemeClr val="tx1"/>
                </a:solidFill>
                <a:latin typeface="+mn-lt"/>
                <a:ea typeface="Times New Roman" panose="02020603050405020304" pitchFamily="18" charset="0"/>
                <a:cs typeface="Lucida Console" panose="020B0609040504020204" pitchFamily="49" charset="0"/>
              </a:rPr>
              <a:t> </a:t>
            </a:r>
            <a:r>
              <a:rPr lang="en-US" altLang="en-US" sz="2400" b="1" dirty="0" smtClean="0">
                <a:solidFill>
                  <a:schemeClr val="tx1"/>
                </a:solidFill>
                <a:latin typeface="+mn-lt"/>
                <a:ea typeface="Times New Roman" panose="02020603050405020304" pitchFamily="18" charset="0"/>
                <a:cs typeface="Lucida Console" panose="020B0609040504020204" pitchFamily="49" charset="0"/>
              </a:rPr>
              <a:t>OR</a:t>
            </a:r>
            <a:endParaRPr lang="en-US" sz="2400" dirty="0">
              <a:solidFill>
                <a:schemeClr val="tx1"/>
              </a:solidFill>
              <a:latin typeface="+mn-lt"/>
            </a:endParaRPr>
          </a:p>
        </p:txBody>
      </p:sp>
      <p:graphicFrame>
        <p:nvGraphicFramePr>
          <p:cNvPr id="5" name="Object 4" descr="Caret"/>
          <p:cNvGraphicFramePr>
            <a:graphicFrameLocks noChangeAspect="1"/>
          </p:cNvGraphicFramePr>
          <p:nvPr>
            <p:extLst>
              <p:ext uri="{D42A27DB-BD31-4B8C-83A1-F6EECF244321}">
                <p14:modId xmlns:p14="http://schemas.microsoft.com/office/powerpoint/2010/main" val="869860090"/>
              </p:ext>
            </p:extLst>
          </p:nvPr>
        </p:nvGraphicFramePr>
        <p:xfrm>
          <a:off x="2746375" y="2005013"/>
          <a:ext cx="515938" cy="488950"/>
        </p:xfrm>
        <a:graphic>
          <a:graphicData uri="http://schemas.openxmlformats.org/presentationml/2006/ole">
            <mc:AlternateContent xmlns:mc="http://schemas.openxmlformats.org/markup-compatibility/2006">
              <mc:Choice xmlns:v="urn:schemas-microsoft-com:vml" Requires="v">
                <p:oleObj spid="_x0000_s17988" name="Equation" r:id="rId5" imgW="241200" imgH="228600" progId="Equation.DSMT4">
                  <p:embed/>
                </p:oleObj>
              </mc:Choice>
              <mc:Fallback>
                <p:oleObj name="Equation" r:id="rId5" imgW="241200" imgH="228600" progId="Equation.DSMT4">
                  <p:embed/>
                  <p:pic>
                    <p:nvPicPr>
                      <p:cNvPr id="4" name="Object 3"/>
                      <p:cNvPicPr/>
                      <p:nvPr/>
                    </p:nvPicPr>
                    <p:blipFill>
                      <a:blip r:embed="rId6"/>
                      <a:stretch>
                        <a:fillRect/>
                      </a:stretch>
                    </p:blipFill>
                    <p:spPr>
                      <a:xfrm>
                        <a:off x="2746375" y="2005013"/>
                        <a:ext cx="515938" cy="488950"/>
                      </a:xfrm>
                      <a:prstGeom prst="rect">
                        <a:avLst/>
                      </a:prstGeom>
                    </p:spPr>
                  </p:pic>
                </p:oleObj>
              </mc:Fallback>
            </mc:AlternateContent>
          </a:graphicData>
        </a:graphic>
      </p:graphicFrame>
      <p:sp>
        <p:nvSpPr>
          <p:cNvPr id="7" name="Text Placeholder 6"/>
          <p:cNvSpPr>
            <a:spLocks noGrp="1"/>
          </p:cNvSpPr>
          <p:nvPr>
            <p:ph type="body" idx="2"/>
          </p:nvPr>
        </p:nvSpPr>
        <p:spPr>
          <a:xfrm>
            <a:off x="457200" y="1934817"/>
            <a:ext cx="8229600" cy="2163763"/>
          </a:xfrm>
        </p:spPr>
        <p:txBody>
          <a:bodyPr/>
          <a:lstStyle/>
          <a:p>
            <a:pPr marL="268288" indent="2514600" eaLnBrk="1" hangingPunct="1">
              <a:buNone/>
              <a:tabLst>
                <a:tab pos="225425" algn="l"/>
              </a:tabLst>
            </a:pPr>
            <a:r>
              <a:rPr lang="en-US" altLang="en-US" sz="2400" dirty="0">
                <a:solidFill>
                  <a:schemeClr val="tx1"/>
                </a:solidFill>
                <a:latin typeface="+mn-lt"/>
                <a:ea typeface="Times New Roman" panose="02020603050405020304" pitchFamily="18" charset="0"/>
                <a:cs typeface="Lucida Console" panose="020B0609040504020204" pitchFamily="49" charset="0"/>
              </a:rPr>
              <a:t>operator (also called the </a:t>
            </a:r>
            <a:r>
              <a:rPr lang="en-US" altLang="en-US" sz="2400" b="1" dirty="0">
                <a:solidFill>
                  <a:schemeClr val="tx1"/>
                </a:solidFill>
                <a:latin typeface="+mn-lt"/>
                <a:ea typeface="Times New Roman" panose="02020603050405020304" pitchFamily="18" charset="0"/>
                <a:cs typeface="Lucida Console" panose="020B0609040504020204" pitchFamily="49" charset="0"/>
              </a:rPr>
              <a:t>logical</a:t>
            </a:r>
            <a:r>
              <a:rPr lang="en-US" altLang="en-US" sz="2400" dirty="0">
                <a:solidFill>
                  <a:schemeClr val="tx1"/>
                </a:solidFill>
                <a:latin typeface="+mn-lt"/>
                <a:ea typeface="Times New Roman" panose="02020603050405020304" pitchFamily="18" charset="0"/>
                <a:cs typeface="Lucida Console" panose="020B0609040504020204" pitchFamily="49" charset="0"/>
              </a:rPr>
              <a:t> </a:t>
            </a:r>
            <a:r>
              <a:rPr lang="en-US" altLang="en-US" sz="2400" b="1" dirty="0">
                <a:solidFill>
                  <a:schemeClr val="tx1"/>
                </a:solidFill>
                <a:latin typeface="+mn-lt"/>
                <a:ea typeface="Times New Roman" panose="02020603050405020304" pitchFamily="18" charset="0"/>
                <a:cs typeface="Lucida Console" panose="020B0609040504020204" pitchFamily="49" charset="0"/>
              </a:rPr>
              <a:t>XOR</a:t>
            </a:r>
            <a:r>
              <a:rPr lang="en-US" altLang="en-US" sz="2400" dirty="0">
                <a:solidFill>
                  <a:schemeClr val="tx1"/>
                </a:solidFill>
                <a:latin typeface="+mn-lt"/>
                <a:ea typeface="Times New Roman" panose="02020603050405020304" pitchFamily="18" charset="0"/>
                <a:cs typeface="Lucida Console" panose="020B0609040504020204" pitchFamily="49" charset="0"/>
              </a:rPr>
              <a:t> </a:t>
            </a:r>
            <a:r>
              <a:rPr lang="en-US" altLang="en-US" sz="2400" b="1" dirty="0">
                <a:solidFill>
                  <a:schemeClr val="tx1"/>
                </a:solidFill>
                <a:latin typeface="+mn-lt"/>
                <a:ea typeface="Times New Roman" panose="02020603050405020304" pitchFamily="18" charset="0"/>
                <a:cs typeface="Lucida Console" panose="020B0609040504020204" pitchFamily="49" charset="0"/>
              </a:rPr>
              <a:t>operator</a:t>
            </a:r>
            <a:r>
              <a:rPr lang="en-US" altLang="en-US" sz="2400" dirty="0">
                <a:solidFill>
                  <a:schemeClr val="tx1"/>
                </a:solidFill>
                <a:latin typeface="+mn-lt"/>
                <a:ea typeface="Times New Roman" panose="02020603050405020304" pitchFamily="18" charset="0"/>
                <a:cs typeface="Lucida Console" panose="020B0609040504020204" pitchFamily="49" charset="0"/>
              </a:rPr>
              <a:t>) is true </a:t>
            </a:r>
            <a:r>
              <a:rPr lang="en-US" altLang="en-US" sz="2400" b="1" dirty="0">
                <a:solidFill>
                  <a:schemeClr val="tx1"/>
                </a:solidFill>
                <a:latin typeface="+mn-lt"/>
                <a:ea typeface="Times New Roman" panose="02020603050405020304" pitchFamily="18" charset="0"/>
                <a:cs typeface="Lucida Console" panose="020B0609040504020204" pitchFamily="49" charset="0"/>
              </a:rPr>
              <a:t>if and only if one of its operands is </a:t>
            </a:r>
            <a:r>
              <a:rPr lang="en-US" altLang="en-US" sz="2400" b="1"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true</a:t>
            </a:r>
            <a:r>
              <a:rPr lang="en-US" altLang="en-US" sz="2400" b="1" dirty="0">
                <a:solidFill>
                  <a:schemeClr val="tx1"/>
                </a:solidFill>
                <a:latin typeface="+mn-lt"/>
                <a:ea typeface="Times New Roman" panose="02020603050405020304" pitchFamily="18" charset="0"/>
                <a:cs typeface="Lucida Console" panose="020B0609040504020204" pitchFamily="49" charset="0"/>
              </a:rPr>
              <a:t> and the other is </a:t>
            </a:r>
            <a:r>
              <a:rPr lang="en-US" altLang="en-US" sz="2400" b="1"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false</a:t>
            </a:r>
            <a:r>
              <a:rPr lang="en-US" altLang="en-US" sz="2400" b="1" dirty="0">
                <a:solidFill>
                  <a:schemeClr val="tx1"/>
                </a:solidFill>
                <a:latin typeface="+mn-lt"/>
                <a:ea typeface="Times New Roman" panose="02020603050405020304" pitchFamily="18" charset="0"/>
                <a:cs typeface="Lucida Console" panose="020B0609040504020204" pitchFamily="49" charset="0"/>
              </a:rPr>
              <a:t>.</a:t>
            </a:r>
            <a:endParaRPr lang="en-US" altLang="en-US" sz="2400" b="1" dirty="0">
              <a:solidFill>
                <a:schemeClr val="tx1"/>
              </a:solidFill>
              <a:latin typeface="+mn-lt"/>
              <a:ea typeface="Times New Roman" panose="02020603050405020304" pitchFamily="18" charset="0"/>
              <a:cs typeface="Calibri" panose="020F0502020204030204" pitchFamily="34" charset="0"/>
            </a:endParaRPr>
          </a:p>
          <a:p>
            <a:pPr eaLnBrk="1" hangingPunct="1">
              <a:tabLst>
                <a:tab pos="225425" algn="l"/>
              </a:tabLst>
            </a:pPr>
            <a:r>
              <a:rPr lang="en-US" altLang="en-US" sz="2400" dirty="0">
                <a:solidFill>
                  <a:schemeClr val="tx1"/>
                </a:solidFill>
                <a:latin typeface="+mn-lt"/>
                <a:ea typeface="Times New Roman" panose="02020603050405020304" pitchFamily="18" charset="0"/>
                <a:cs typeface="Lucida Console" panose="020B0609040504020204" pitchFamily="49" charset="0"/>
              </a:rPr>
              <a:t>Figure 6.17 is a truth table for the boolean logical exclusive OR </a:t>
            </a:r>
            <a:r>
              <a:rPr lang="en-US" altLang="en-US" sz="2400" dirty="0" smtClean="0">
                <a:solidFill>
                  <a:schemeClr val="tx1"/>
                </a:solidFill>
                <a:latin typeface="+mn-lt"/>
                <a:ea typeface="Times New Roman" panose="02020603050405020304" pitchFamily="18" charset="0"/>
                <a:cs typeface="Lucida Console" panose="020B0609040504020204" pitchFamily="49" charset="0"/>
              </a:rPr>
              <a:t>operator</a:t>
            </a:r>
            <a:endParaRPr lang="en-US" sz="2400" dirty="0">
              <a:solidFill>
                <a:schemeClr val="tx1"/>
              </a:solidFill>
              <a:latin typeface="+mn-lt"/>
            </a:endParaRPr>
          </a:p>
        </p:txBody>
      </p:sp>
      <p:graphicFrame>
        <p:nvGraphicFramePr>
          <p:cNvPr id="6" name="Object 5" descr="Caret."/>
          <p:cNvGraphicFramePr>
            <a:graphicFrameLocks noChangeAspect="1"/>
          </p:cNvGraphicFramePr>
          <p:nvPr>
            <p:extLst>
              <p:ext uri="{D42A27DB-BD31-4B8C-83A1-F6EECF244321}">
                <p14:modId xmlns:p14="http://schemas.microsoft.com/office/powerpoint/2010/main" val="2564737315"/>
              </p:ext>
            </p:extLst>
          </p:nvPr>
        </p:nvGraphicFramePr>
        <p:xfrm>
          <a:off x="3905458" y="3638408"/>
          <a:ext cx="569912" cy="488950"/>
        </p:xfrm>
        <a:graphic>
          <a:graphicData uri="http://schemas.openxmlformats.org/presentationml/2006/ole">
            <mc:AlternateContent xmlns:mc="http://schemas.openxmlformats.org/markup-compatibility/2006">
              <mc:Choice xmlns:v="urn:schemas-microsoft-com:vml" Requires="v">
                <p:oleObj spid="_x0000_s17989" name="Equation" r:id="rId7" imgW="266400" imgH="228600" progId="Equation.DSMT4">
                  <p:embed/>
                </p:oleObj>
              </mc:Choice>
              <mc:Fallback>
                <p:oleObj name="Equation" r:id="rId7" imgW="266400" imgH="228600" progId="Equation.DSMT4">
                  <p:embed/>
                  <p:pic>
                    <p:nvPicPr>
                      <p:cNvPr id="5" name="Object 4"/>
                      <p:cNvPicPr/>
                      <p:nvPr/>
                    </p:nvPicPr>
                    <p:blipFill>
                      <a:blip r:embed="rId8"/>
                      <a:stretch>
                        <a:fillRect/>
                      </a:stretch>
                    </p:blipFill>
                    <p:spPr>
                      <a:xfrm>
                        <a:off x="3905458" y="3638408"/>
                        <a:ext cx="569912" cy="488950"/>
                      </a:xfrm>
                      <a:prstGeom prst="rect">
                        <a:avLst/>
                      </a:prstGeom>
                    </p:spPr>
                  </p:pic>
                </p:oleObj>
              </mc:Fallback>
            </mc:AlternateContent>
          </a:graphicData>
        </a:graphic>
      </p:graphicFrame>
    </p:spTree>
    <p:extLst>
      <p:ext uri="{BB962C8B-B14F-4D97-AF65-F5344CB8AC3E}">
        <p14:creationId xmlns:p14="http://schemas.microsoft.com/office/powerpoint/2010/main" val="27593567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6.17 </a:t>
            </a:r>
            <a:r>
              <a:rPr lang="en-US" sz="1400" dirty="0" smtClean="0">
                <a:solidFill>
                  <a:schemeClr val="bg1"/>
                </a:solidFill>
              </a:rPr>
              <a:t>Caret</a:t>
            </a:r>
            <a:r>
              <a:rPr lang="en-US" dirty="0"/>
              <a:t> </a:t>
            </a:r>
            <a:r>
              <a:rPr lang="en-US" dirty="0" smtClean="0"/>
              <a:t>(Boolean </a:t>
            </a:r>
            <a:r>
              <a:rPr lang="en-US" dirty="0"/>
              <a:t>Logical Exclusive </a:t>
            </a:r>
            <a:r>
              <a:rPr lang="en-US" dirty="0" smtClean="0"/>
              <a:t>OR) </a:t>
            </a:r>
            <a:r>
              <a:rPr lang="en-US" dirty="0"/>
              <a:t>Operator Truth Table</a:t>
            </a:r>
          </a:p>
        </p:txBody>
      </p:sp>
      <p:graphicFrame>
        <p:nvGraphicFramePr>
          <p:cNvPr id="3" name="Object 2"/>
          <p:cNvGraphicFramePr>
            <a:graphicFrameLocks noChangeAspect="1"/>
          </p:cNvGraphicFramePr>
          <p:nvPr>
            <p:extLst>
              <p:ext uri="{D42A27DB-BD31-4B8C-83A1-F6EECF244321}">
                <p14:modId xmlns:p14="http://schemas.microsoft.com/office/powerpoint/2010/main" val="3812810348"/>
              </p:ext>
            </p:extLst>
          </p:nvPr>
        </p:nvGraphicFramePr>
        <p:xfrm>
          <a:off x="2722117" y="223958"/>
          <a:ext cx="438441" cy="526125"/>
        </p:xfrm>
        <a:graphic>
          <a:graphicData uri="http://schemas.openxmlformats.org/presentationml/2006/ole">
            <mc:AlternateContent xmlns:mc="http://schemas.openxmlformats.org/markup-compatibility/2006">
              <mc:Choice xmlns:v="urn:schemas-microsoft-com:vml" Requires="v">
                <p:oleObj spid="_x0000_s18816" name="Equation" r:id="rId4" imgW="126720" imgH="152280" progId="Equation.DSMT4">
                  <p:embed/>
                </p:oleObj>
              </mc:Choice>
              <mc:Fallback>
                <p:oleObj name="Equation" r:id="rId4" imgW="126720" imgH="152280" progId="Equation.DSMT4">
                  <p:embed/>
                  <p:pic>
                    <p:nvPicPr>
                      <p:cNvPr id="0" name=""/>
                      <p:cNvPicPr/>
                      <p:nvPr/>
                    </p:nvPicPr>
                    <p:blipFill>
                      <a:blip r:embed="rId5"/>
                      <a:stretch>
                        <a:fillRect/>
                      </a:stretch>
                    </p:blipFill>
                    <p:spPr>
                      <a:xfrm>
                        <a:off x="2722117" y="223958"/>
                        <a:ext cx="438441" cy="526125"/>
                      </a:xfrm>
                      <a:prstGeom prst="rect">
                        <a:avLst/>
                      </a:prstGeom>
                    </p:spPr>
                  </p:pic>
                </p:oleObj>
              </mc:Fallback>
            </mc:AlternateContent>
          </a:graphicData>
        </a:graphic>
      </p:graphicFrame>
      <p:graphicFrame>
        <p:nvGraphicFramePr>
          <p:cNvPr id="4" name="Table 3" descr="A table titled, caret, boolean logical exclusive or operator truth table. The table has 4 rows and 3 columns. The columns have the following headings from left to right; expression 1, expression 2, expression 1, caret, expression 2. The row entries are as follows. Row 1. Expression 1: false. Expression 2: false. Expression 1, caret, expression 2: false. Row 2. Expression 1: false. Expression 2: true. Expression 1, caret, expression 2: true. Row 3. Expression 1: true. Expression 2: false. Expression 1, caret, expression 2: true. Row 4. Expression 1: true. Expression 2: true. Expression 1, caret, expression 2: false."/>
          <p:cNvGraphicFramePr>
            <a:graphicFrameLocks noGrp="1"/>
          </p:cNvGraphicFramePr>
          <p:nvPr>
            <p:extLst>
              <p:ext uri="{D42A27DB-BD31-4B8C-83A1-F6EECF244321}">
                <p14:modId xmlns:p14="http://schemas.microsoft.com/office/powerpoint/2010/main" val="2886252498"/>
              </p:ext>
            </p:extLst>
          </p:nvPr>
        </p:nvGraphicFramePr>
        <p:xfrm>
          <a:off x="593558" y="1794310"/>
          <a:ext cx="8093241" cy="3034365"/>
        </p:xfrm>
        <a:graphic>
          <a:graphicData uri="http://schemas.openxmlformats.org/drawingml/2006/table">
            <a:tbl>
              <a:tblPr firstRow="1" bandRow="1">
                <a:tableStyleId>{9D7B26C5-4107-4FEC-AEDC-1716B250A1EF}</a:tableStyleId>
              </a:tblPr>
              <a:tblGrid>
                <a:gridCol w="2024607">
                  <a:extLst>
                    <a:ext uri="{9D8B030D-6E8A-4147-A177-3AD203B41FA5}">
                      <a16:colId xmlns:a16="http://schemas.microsoft.com/office/drawing/2014/main" val="1580937468"/>
                    </a:ext>
                  </a:extLst>
                </a:gridCol>
                <a:gridCol w="2024607">
                  <a:extLst>
                    <a:ext uri="{9D8B030D-6E8A-4147-A177-3AD203B41FA5}">
                      <a16:colId xmlns:a16="http://schemas.microsoft.com/office/drawing/2014/main" val="2371148742"/>
                    </a:ext>
                  </a:extLst>
                </a:gridCol>
                <a:gridCol w="4044027">
                  <a:extLst>
                    <a:ext uri="{9D8B030D-6E8A-4147-A177-3AD203B41FA5}">
                      <a16:colId xmlns:a16="http://schemas.microsoft.com/office/drawing/2014/main" val="913004197"/>
                    </a:ext>
                  </a:extLst>
                </a:gridCol>
              </a:tblGrid>
              <a:tr h="606873">
                <a:tc>
                  <a:txBody>
                    <a:bodyPr/>
                    <a:lstStyle/>
                    <a:p>
                      <a:r>
                        <a:rPr lang="en-US" sz="2000" u="none" strike="noStrike" cap="none" baseline="0" dirty="0" smtClean="0">
                          <a:sym typeface="Arial"/>
                        </a:rPr>
                        <a:t>expression1</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sym typeface="Arial"/>
                        </a:rPr>
                        <a:t>expression2</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u="none" strike="noStrike" cap="none" baseline="0" dirty="0" smtClean="0">
                          <a:sym typeface="Arial"/>
                        </a:rPr>
                        <a:t>expression1 </a:t>
                      </a:r>
                      <a:r>
                        <a:rPr lang="en-US" sz="800" u="none" strike="noStrike" cap="none" baseline="0" dirty="0" smtClean="0">
                          <a:solidFill>
                            <a:schemeClr val="bg1"/>
                          </a:solidFill>
                          <a:sym typeface="Arial"/>
                        </a:rPr>
                        <a:t>Caret</a:t>
                      </a:r>
                      <a:r>
                        <a:rPr lang="en-US" sz="2000" u="none" strike="noStrike" cap="none" baseline="0" dirty="0" smtClean="0">
                          <a:sym typeface="Arial"/>
                        </a:rPr>
                        <a:t> expression2</a:t>
                      </a:r>
                      <a:endParaRPr lang="en-US" sz="2000" b="1" i="0" u="none" strike="noStrike" cap="none" dirty="0" smtClean="0">
                        <a:solidFill>
                          <a:schemeClr val="dk1"/>
                        </a:solidFill>
                        <a:latin typeface="Arial"/>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762236"/>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7109184"/>
                  </a:ext>
                </a:extLst>
              </a:tr>
              <a:tr h="606873">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794322"/>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782650"/>
                  </a:ext>
                </a:extLst>
              </a:tr>
              <a:tr h="606873">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true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cap="none" baseline="0" dirty="0" smtClean="0">
                          <a:latin typeface="Consolas" panose="020B0609020204030204" pitchFamily="49" charset="0"/>
                          <a:sym typeface="Arial"/>
                        </a:rPr>
                        <a:t>false</a:t>
                      </a:r>
                      <a:endParaRPr lang="en-US" sz="2000"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9272441"/>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05497390"/>
              </p:ext>
            </p:extLst>
          </p:nvPr>
        </p:nvGraphicFramePr>
        <p:xfrm>
          <a:off x="6297666" y="1927257"/>
          <a:ext cx="231258" cy="334763"/>
        </p:xfrm>
        <a:graphic>
          <a:graphicData uri="http://schemas.openxmlformats.org/presentationml/2006/ole">
            <mc:AlternateContent xmlns:mc="http://schemas.openxmlformats.org/markup-compatibility/2006">
              <mc:Choice xmlns:v="urn:schemas-microsoft-com:vml" Requires="v">
                <p:oleObj spid="_x0000_s18817" name="Equation" r:id="rId6" imgW="114120" imgH="164880" progId="Equation.DSMT4">
                  <p:embed/>
                </p:oleObj>
              </mc:Choice>
              <mc:Fallback>
                <p:oleObj name="Equation" r:id="rId6" imgW="114120" imgH="164880" progId="Equation.DSMT4">
                  <p:embed/>
                  <p:pic>
                    <p:nvPicPr>
                      <p:cNvPr id="3" name="Object 2"/>
                      <p:cNvPicPr/>
                      <p:nvPr/>
                    </p:nvPicPr>
                    <p:blipFill>
                      <a:blip r:embed="rId7"/>
                      <a:stretch>
                        <a:fillRect/>
                      </a:stretch>
                    </p:blipFill>
                    <p:spPr>
                      <a:xfrm>
                        <a:off x="6297666" y="1927257"/>
                        <a:ext cx="231258" cy="334763"/>
                      </a:xfrm>
                      <a:prstGeom prst="rect">
                        <a:avLst/>
                      </a:prstGeom>
                    </p:spPr>
                  </p:pic>
                </p:oleObj>
              </mc:Fallback>
            </mc:AlternateContent>
          </a:graphicData>
        </a:graphic>
      </p:graphicFrame>
    </p:spTree>
    <p:extLst>
      <p:ext uri="{BB962C8B-B14F-4D97-AF65-F5344CB8AC3E}">
        <p14:creationId xmlns:p14="http://schemas.microsoft.com/office/powerpoint/2010/main" val="5900298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6.11.6 Logical </a:t>
            </a:r>
            <a:r>
              <a:rPr lang="en-US" dirty="0" smtClean="0"/>
              <a:t>Negation </a:t>
            </a:r>
            <a:r>
              <a:rPr lang="en-US" sz="400" dirty="0">
                <a:solidFill>
                  <a:schemeClr val="bg1"/>
                </a:solidFill>
              </a:rPr>
              <a:t>Exclamation </a:t>
            </a:r>
            <a:r>
              <a:rPr lang="en-US" sz="400" dirty="0" smtClean="0">
                <a:solidFill>
                  <a:schemeClr val="bg1"/>
                </a:solidFill>
              </a:rPr>
              <a:t>point</a:t>
            </a:r>
            <a:r>
              <a:rPr lang="en-US" dirty="0" smtClean="0"/>
              <a:t> Operator</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1913737360"/>
              </p:ext>
            </p:extLst>
          </p:nvPr>
        </p:nvGraphicFramePr>
        <p:xfrm>
          <a:off x="4978605" y="724276"/>
          <a:ext cx="419243" cy="598918"/>
        </p:xfrm>
        <a:graphic>
          <a:graphicData uri="http://schemas.openxmlformats.org/presentationml/2006/ole">
            <mc:AlternateContent xmlns:mc="http://schemas.openxmlformats.org/markup-compatibility/2006">
              <mc:Choice xmlns:v="urn:schemas-microsoft-com:vml" Requires="v">
                <p:oleObj spid="_x0000_s19835" name="Equation" r:id="rId3" imgW="177480" imgH="253800" progId="Equation.DSMT4">
                  <p:embed/>
                </p:oleObj>
              </mc:Choice>
              <mc:Fallback>
                <p:oleObj name="Equation" r:id="rId3" imgW="177480" imgH="253800" progId="Equation.DSMT4">
                  <p:embed/>
                  <p:pic>
                    <p:nvPicPr>
                      <p:cNvPr id="0" name=""/>
                      <p:cNvPicPr/>
                      <p:nvPr/>
                    </p:nvPicPr>
                    <p:blipFill>
                      <a:blip r:embed="rId4"/>
                      <a:stretch>
                        <a:fillRect/>
                      </a:stretch>
                    </p:blipFill>
                    <p:spPr>
                      <a:xfrm>
                        <a:off x="4978605" y="724276"/>
                        <a:ext cx="419243" cy="598918"/>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919072" cy="421719"/>
          </a:xfrm>
        </p:spPr>
        <p:txBody>
          <a:bodyPr/>
          <a:lstStyle/>
          <a:p>
            <a:pPr eaLnBrk="1" hangingPunct="1">
              <a:tabLst>
                <a:tab pos="225425" algn="l"/>
                <a:tab pos="439738" algn="l"/>
              </a:tabLst>
            </a:pPr>
            <a:r>
              <a:rPr lang="en-US" altLang="en-US" sz="1800" dirty="0" smtClean="0">
                <a:solidFill>
                  <a:schemeClr val="tx1"/>
                </a:solidFill>
                <a:latin typeface="+mn-lt"/>
                <a:ea typeface="Times New Roman" panose="02020603050405020304" pitchFamily="18" charset="0"/>
                <a:cs typeface="Calibri" panose="020F0502020204030204" pitchFamily="34" charset="0"/>
              </a:rPr>
              <a:t>The</a:t>
            </a:r>
            <a:endParaRPr lang="en-US" altLang="en-US" sz="1800" dirty="0">
              <a:solidFill>
                <a:schemeClr val="tx1"/>
              </a:solidFill>
              <a:latin typeface="+mn-lt"/>
              <a:ea typeface="Times New Roman" panose="02020603050405020304" pitchFamily="18" charset="0"/>
              <a:cs typeface="Lucida Console" panose="020B0609040504020204" pitchFamily="49" charset="0"/>
            </a:endParaRPr>
          </a:p>
        </p:txBody>
      </p:sp>
      <p:graphicFrame>
        <p:nvGraphicFramePr>
          <p:cNvPr id="12" name="Object 11" descr="Exclamation point"/>
          <p:cNvGraphicFramePr>
            <a:graphicFrameLocks noChangeAspect="1"/>
          </p:cNvGraphicFramePr>
          <p:nvPr>
            <p:extLst>
              <p:ext uri="{D42A27DB-BD31-4B8C-83A1-F6EECF244321}">
                <p14:modId xmlns:p14="http://schemas.microsoft.com/office/powerpoint/2010/main" val="2418933785"/>
              </p:ext>
            </p:extLst>
          </p:nvPr>
        </p:nvGraphicFramePr>
        <p:xfrm>
          <a:off x="1227781" y="1675438"/>
          <a:ext cx="148491" cy="346482"/>
        </p:xfrm>
        <a:graphic>
          <a:graphicData uri="http://schemas.openxmlformats.org/presentationml/2006/ole">
            <mc:AlternateContent xmlns:mc="http://schemas.openxmlformats.org/markup-compatibility/2006">
              <mc:Choice xmlns:v="urn:schemas-microsoft-com:vml" Requires="v">
                <p:oleObj spid="_x0000_s19836" name="Equation" r:id="rId5" imgW="75960" imgH="177480" progId="Equation.DSMT4">
                  <p:embed/>
                </p:oleObj>
              </mc:Choice>
              <mc:Fallback>
                <p:oleObj name="Equation" r:id="rId5" imgW="75960" imgH="177480" progId="Equation.DSMT4">
                  <p:embed/>
                  <p:pic>
                    <p:nvPicPr>
                      <p:cNvPr id="0" name=""/>
                      <p:cNvPicPr/>
                      <p:nvPr/>
                    </p:nvPicPr>
                    <p:blipFill>
                      <a:blip r:embed="rId6"/>
                      <a:stretch>
                        <a:fillRect/>
                      </a:stretch>
                    </p:blipFill>
                    <p:spPr>
                      <a:xfrm>
                        <a:off x="1227781" y="1675438"/>
                        <a:ext cx="148491" cy="346482"/>
                      </a:xfrm>
                      <a:prstGeom prst="rect">
                        <a:avLst/>
                      </a:prstGeom>
                    </p:spPr>
                  </p:pic>
                </p:oleObj>
              </mc:Fallback>
            </mc:AlternateContent>
          </a:graphicData>
        </a:graphic>
      </p:graphicFrame>
      <p:sp>
        <p:nvSpPr>
          <p:cNvPr id="4" name="Content Placeholder 3"/>
          <p:cNvSpPr>
            <a:spLocks noGrp="1"/>
          </p:cNvSpPr>
          <p:nvPr>
            <p:ph sz="quarter" idx="13"/>
          </p:nvPr>
        </p:nvSpPr>
        <p:spPr>
          <a:xfrm>
            <a:off x="457200" y="1602204"/>
            <a:ext cx="8229600" cy="691324"/>
          </a:xfrm>
        </p:spPr>
        <p:txBody>
          <a:bodyPr/>
          <a:lstStyle/>
          <a:p>
            <a:pPr marL="268288" indent="625475" eaLnBrk="1" hangingPunct="1">
              <a:buNone/>
              <a:tabLst>
                <a:tab pos="225425" algn="l"/>
                <a:tab pos="439738" algn="l"/>
              </a:tabLst>
            </a:pPr>
            <a:r>
              <a:rPr lang="en-US" altLang="en-US" sz="1800" dirty="0">
                <a:solidFill>
                  <a:schemeClr val="tx1"/>
                </a:solidFill>
                <a:latin typeface="+mn-lt"/>
                <a:ea typeface="Times New Roman" panose="02020603050405020304" pitchFamily="18" charset="0"/>
                <a:cs typeface="Calibri" panose="020F0502020204030204" pitchFamily="34" charset="0"/>
              </a:rPr>
              <a:t>(</a:t>
            </a:r>
            <a:r>
              <a:rPr lang="en-US" altLang="en-US" sz="1800" b="1" dirty="0">
                <a:solidFill>
                  <a:schemeClr val="tx1"/>
                </a:solidFill>
                <a:latin typeface="+mn-lt"/>
                <a:ea typeface="Times New Roman" panose="02020603050405020304" pitchFamily="18" charset="0"/>
                <a:cs typeface="Calibri" panose="020F0502020204030204" pitchFamily="34" charset="0"/>
              </a:rPr>
              <a:t>logical negation</a:t>
            </a:r>
            <a:r>
              <a:rPr lang="en-US" altLang="en-US" sz="1800" dirty="0">
                <a:solidFill>
                  <a:schemeClr val="tx1"/>
                </a:solidFill>
                <a:latin typeface="+mn-lt"/>
                <a:ea typeface="Times New Roman" panose="02020603050405020304" pitchFamily="18" charset="0"/>
                <a:cs typeface="Calibri" panose="020F0502020204030204" pitchFamily="34" charset="0"/>
              </a:rPr>
              <a:t> or </a:t>
            </a:r>
            <a:r>
              <a:rPr lang="en-US" altLang="en-US" sz="1800" b="1" dirty="0">
                <a:solidFill>
                  <a:schemeClr val="tx1"/>
                </a:solidFill>
                <a:latin typeface="+mn-lt"/>
                <a:ea typeface="Times New Roman" panose="02020603050405020304" pitchFamily="18" charset="0"/>
                <a:cs typeface="Calibri" panose="020F0502020204030204" pitchFamily="34" charset="0"/>
              </a:rPr>
              <a:t>not</a:t>
            </a:r>
            <a:r>
              <a:rPr lang="en-US" altLang="en-US" sz="1800" dirty="0">
                <a:solidFill>
                  <a:schemeClr val="tx1"/>
                </a:solidFill>
                <a:latin typeface="+mn-lt"/>
                <a:ea typeface="Times New Roman" panose="02020603050405020304" pitchFamily="18" charset="0"/>
                <a:cs typeface="Calibri" panose="020F0502020204030204" pitchFamily="34" charset="0"/>
              </a:rPr>
              <a:t>) operator enables you to “reverse” the meaning of a condition</a:t>
            </a:r>
            <a:r>
              <a:rPr lang="en-US" altLang="en-US" sz="1800" dirty="0" smtClean="0">
                <a:solidFill>
                  <a:schemeClr val="tx1"/>
                </a:solidFill>
                <a:latin typeface="+mn-lt"/>
                <a:ea typeface="Times New Roman" panose="02020603050405020304" pitchFamily="18" charset="0"/>
                <a:cs typeface="Calibri" panose="020F0502020204030204" pitchFamily="34" charset="0"/>
              </a:rPr>
              <a:t>.</a:t>
            </a:r>
            <a:endParaRPr lang="en-US" sz="1800" dirty="0">
              <a:solidFill>
                <a:schemeClr val="tx1"/>
              </a:solidFill>
              <a:latin typeface="+mn-lt"/>
            </a:endParaRPr>
          </a:p>
        </p:txBody>
      </p:sp>
      <p:pic>
        <p:nvPicPr>
          <p:cNvPr id="10" name="Picture 9" descr="Code has 4 lines, as follows. Line 1. If left parenthesis exclamation point left parenthesis grade equals equals sentinel value right parenthesis right parenthesis. Line 2. Left brace. Line 3, indented once. Console period write line left parenthesis dollar symbol double quote the next grade is left brace grade right brace double quote right parenthesis semicolon. Line 4. Right brace."/>
          <p:cNvPicPr>
            <a:picLocks noChangeAspect="1"/>
          </p:cNvPicPr>
          <p:nvPr/>
        </p:nvPicPr>
        <p:blipFill rotWithShape="1">
          <a:blip r:embed="rId7"/>
          <a:srcRect l="4665" t="6978" r="1235" b="6978"/>
          <a:stretch/>
        </p:blipFill>
        <p:spPr>
          <a:xfrm>
            <a:off x="1421296" y="2474846"/>
            <a:ext cx="6539948" cy="1133060"/>
          </a:xfrm>
          <a:prstGeom prst="rect">
            <a:avLst/>
          </a:prstGeom>
        </p:spPr>
      </p:pic>
      <p:sp>
        <p:nvSpPr>
          <p:cNvPr id="5" name="Content Placeholder 4"/>
          <p:cNvSpPr>
            <a:spLocks noGrp="1"/>
          </p:cNvSpPr>
          <p:nvPr>
            <p:ph sz="quarter" idx="14"/>
          </p:nvPr>
        </p:nvSpPr>
        <p:spPr>
          <a:xfrm>
            <a:off x="457200" y="3749467"/>
            <a:ext cx="8232775" cy="727355"/>
          </a:xfrm>
        </p:spPr>
        <p:txBody>
          <a:bodyPr/>
          <a:lstStyle/>
          <a:p>
            <a:r>
              <a:rPr lang="en-US" altLang="en-US" sz="1800" dirty="0">
                <a:solidFill>
                  <a:schemeClr val="tx1"/>
                </a:solidFill>
                <a:latin typeface="+mn-lt"/>
                <a:ea typeface="Times New Roman" panose="02020603050405020304" pitchFamily="18" charset="0"/>
                <a:cs typeface="Calibri" panose="020F0502020204030204" pitchFamily="34" charset="0"/>
              </a:rPr>
              <a:t>In most cases, you can avoid using logical negation by expressing the condition differently</a:t>
            </a:r>
            <a:r>
              <a:rPr lang="en-US" altLang="en-US" sz="1800" dirty="0" smtClean="0">
                <a:solidFill>
                  <a:schemeClr val="tx1"/>
                </a:solidFill>
                <a:latin typeface="+mn-lt"/>
                <a:ea typeface="Times New Roman" panose="02020603050405020304" pitchFamily="18" charset="0"/>
                <a:cs typeface="Calibri" panose="020F0502020204030204" pitchFamily="34" charset="0"/>
              </a:rPr>
              <a:t>:</a:t>
            </a:r>
            <a:endParaRPr lang="en-US" sz="1800" dirty="0">
              <a:solidFill>
                <a:schemeClr val="tx1"/>
              </a:solidFill>
              <a:latin typeface="+mn-lt"/>
            </a:endParaRPr>
          </a:p>
        </p:txBody>
      </p:sp>
      <p:pic>
        <p:nvPicPr>
          <p:cNvPr id="9" name="Picture 8" descr="Code has 4 lines, as follows. Line 1. If left parenthesis grade exclamation point equals sentinel value right parenthesis. Line 2. Left brace. Line 3, indented once. Console period write line left parenthesis dollar symbol double quote the next grade is left brace grade right brace double quote right parenthesis semicolon. Line 4. Right brace."/>
          <p:cNvPicPr>
            <a:picLocks noChangeAspect="1"/>
          </p:cNvPicPr>
          <p:nvPr/>
        </p:nvPicPr>
        <p:blipFill rotWithShape="1">
          <a:blip r:embed="rId8"/>
          <a:srcRect l="4125" t="5469" r="1076" b="9242"/>
          <a:stretch/>
        </p:blipFill>
        <p:spPr>
          <a:xfrm>
            <a:off x="1431236" y="4631636"/>
            <a:ext cx="6490252" cy="1123122"/>
          </a:xfrm>
          <a:prstGeom prst="rect">
            <a:avLst/>
          </a:prstGeom>
        </p:spPr>
      </p:pic>
      <p:sp>
        <p:nvSpPr>
          <p:cNvPr id="6" name="Content Placeholder 5"/>
          <p:cNvSpPr>
            <a:spLocks noGrp="1"/>
          </p:cNvSpPr>
          <p:nvPr>
            <p:ph sz="quarter" idx="15"/>
          </p:nvPr>
        </p:nvSpPr>
        <p:spPr>
          <a:xfrm>
            <a:off x="457200" y="5860774"/>
            <a:ext cx="8229600" cy="472184"/>
          </a:xfrm>
        </p:spPr>
        <p:txBody>
          <a:bodyPr/>
          <a:lstStyle/>
          <a:p>
            <a:r>
              <a:rPr lang="en-US" altLang="en-US" sz="1800" dirty="0">
                <a:solidFill>
                  <a:schemeClr val="tx1"/>
                </a:solidFill>
                <a:latin typeface="+mn-lt"/>
                <a:ea typeface="Times New Roman" panose="02020603050405020304" pitchFamily="18" charset="0"/>
                <a:cs typeface="Calibri" panose="020F0502020204030204" pitchFamily="34" charset="0"/>
              </a:rPr>
              <a:t>Figure 6.18 is a truth table for the logical negation operator.</a:t>
            </a:r>
            <a:r>
              <a:rPr lang="en-US" altLang="en-US" sz="1800" dirty="0">
                <a:solidFill>
                  <a:schemeClr val="tx1"/>
                </a:solidFill>
                <a:latin typeface="+mn-lt"/>
                <a:ea typeface="Times New Roman" panose="02020603050405020304" pitchFamily="18" charset="0"/>
                <a:cs typeface="Lucida Console" panose="020B0609040504020204" pitchFamily="49" charset="0"/>
              </a:rPr>
              <a:t> </a:t>
            </a:r>
          </a:p>
        </p:txBody>
      </p:sp>
    </p:spTree>
    <p:extLst>
      <p:ext uri="{BB962C8B-B14F-4D97-AF65-F5344CB8AC3E}">
        <p14:creationId xmlns:p14="http://schemas.microsoft.com/office/powerpoint/2010/main" val="5316467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6.18 </a:t>
            </a:r>
            <a:r>
              <a:rPr lang="en-US" sz="400" dirty="0">
                <a:solidFill>
                  <a:schemeClr val="bg1"/>
                </a:solidFill>
              </a:rPr>
              <a:t>Exclamation </a:t>
            </a:r>
            <a:r>
              <a:rPr lang="en-US" sz="400" dirty="0" smtClean="0">
                <a:solidFill>
                  <a:schemeClr val="bg1"/>
                </a:solidFill>
              </a:rPr>
              <a:t>point</a:t>
            </a:r>
            <a:r>
              <a:rPr lang="en-US" dirty="0"/>
              <a:t> </a:t>
            </a:r>
            <a:r>
              <a:rPr lang="en-US" dirty="0" smtClean="0"/>
              <a:t>(Logical </a:t>
            </a:r>
            <a:r>
              <a:rPr lang="en-US" dirty="0"/>
              <a:t>Negation) Operator Truth Table</a:t>
            </a:r>
          </a:p>
        </p:txBody>
      </p:sp>
      <p:graphicFrame>
        <p:nvGraphicFramePr>
          <p:cNvPr id="3" name="Object 2"/>
          <p:cNvGraphicFramePr>
            <a:graphicFrameLocks noChangeAspect="1"/>
          </p:cNvGraphicFramePr>
          <p:nvPr>
            <p:extLst>
              <p:ext uri="{D42A27DB-BD31-4B8C-83A1-F6EECF244321}">
                <p14:modId xmlns:p14="http://schemas.microsoft.com/office/powerpoint/2010/main" val="3917855319"/>
              </p:ext>
            </p:extLst>
          </p:nvPr>
        </p:nvGraphicFramePr>
        <p:xfrm>
          <a:off x="2793203" y="213180"/>
          <a:ext cx="217405" cy="507284"/>
        </p:xfrm>
        <a:graphic>
          <a:graphicData uri="http://schemas.openxmlformats.org/presentationml/2006/ole">
            <mc:AlternateContent xmlns:mc="http://schemas.openxmlformats.org/markup-compatibility/2006">
              <mc:Choice xmlns:v="urn:schemas-microsoft-com:vml" Requires="v">
                <p:oleObj spid="_x0000_s20854" name="Equation" r:id="rId3" imgW="75960" imgH="177480" progId="Equation.DSMT4">
                  <p:embed/>
                </p:oleObj>
              </mc:Choice>
              <mc:Fallback>
                <p:oleObj name="Equation" r:id="rId3" imgW="75960" imgH="177480" progId="Equation.DSMT4">
                  <p:embed/>
                  <p:pic>
                    <p:nvPicPr>
                      <p:cNvPr id="0" name=""/>
                      <p:cNvPicPr/>
                      <p:nvPr/>
                    </p:nvPicPr>
                    <p:blipFill>
                      <a:blip r:embed="rId4"/>
                      <a:stretch>
                        <a:fillRect/>
                      </a:stretch>
                    </p:blipFill>
                    <p:spPr>
                      <a:xfrm>
                        <a:off x="2793203" y="213180"/>
                        <a:ext cx="217405" cy="507284"/>
                      </a:xfrm>
                      <a:prstGeom prst="rect">
                        <a:avLst/>
                      </a:prstGeom>
                    </p:spPr>
                  </p:pic>
                </p:oleObj>
              </mc:Fallback>
            </mc:AlternateContent>
          </a:graphicData>
        </a:graphic>
      </p:graphicFrame>
      <p:graphicFrame>
        <p:nvGraphicFramePr>
          <p:cNvPr id="4" name="Table 3" descr="A table titled, exclamation point, logical negation operator truth table. The table has 3 rows and 2 columns. The columns have the following headings from left to right: expression, exclamation point, expression. The row entries are as follows. Row 1. Expression: false. Exclamation point, expression: true. Row 2. Expression: true. Exclamation point, expression: false."/>
          <p:cNvGraphicFramePr>
            <a:graphicFrameLocks noGrp="1"/>
          </p:cNvGraphicFramePr>
          <p:nvPr>
            <p:extLst>
              <p:ext uri="{D42A27DB-BD31-4B8C-83A1-F6EECF244321}">
                <p14:modId xmlns:p14="http://schemas.microsoft.com/office/powerpoint/2010/main" val="3449216931"/>
              </p:ext>
            </p:extLst>
          </p:nvPr>
        </p:nvGraphicFramePr>
        <p:xfrm>
          <a:off x="457197" y="2102850"/>
          <a:ext cx="8229602" cy="2148306"/>
        </p:xfrm>
        <a:graphic>
          <a:graphicData uri="http://schemas.openxmlformats.org/drawingml/2006/table">
            <a:tbl>
              <a:tblPr firstRow="1" bandRow="1">
                <a:tableStyleId>{9D7B26C5-4107-4FEC-AEDC-1716B250A1EF}</a:tableStyleId>
              </a:tblPr>
              <a:tblGrid>
                <a:gridCol w="4114801">
                  <a:extLst>
                    <a:ext uri="{9D8B030D-6E8A-4147-A177-3AD203B41FA5}">
                      <a16:colId xmlns:a16="http://schemas.microsoft.com/office/drawing/2014/main" val="1647376506"/>
                    </a:ext>
                  </a:extLst>
                </a:gridCol>
                <a:gridCol w="4114801">
                  <a:extLst>
                    <a:ext uri="{9D8B030D-6E8A-4147-A177-3AD203B41FA5}">
                      <a16:colId xmlns:a16="http://schemas.microsoft.com/office/drawing/2014/main" val="1832237866"/>
                    </a:ext>
                  </a:extLst>
                </a:gridCol>
              </a:tblGrid>
              <a:tr h="716102">
                <a:tc>
                  <a:txBody>
                    <a:bodyPr/>
                    <a:lstStyle/>
                    <a:p>
                      <a:r>
                        <a:rPr lang="en-US" sz="2400" u="none" strike="noStrike" cap="none" baseline="0" dirty="0" smtClean="0">
                          <a:sym typeface="Arial"/>
                        </a:rPr>
                        <a:t>expression</a:t>
                      </a:r>
                      <a:endParaRPr lang="en-US" sz="2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u="none" strike="noStrike" cap="none" baseline="0" dirty="0" smtClean="0">
                          <a:solidFill>
                            <a:schemeClr val="bg1"/>
                          </a:solidFill>
                          <a:sym typeface="Arial"/>
                        </a:rPr>
                        <a:t>Exclamation point</a:t>
                      </a:r>
                      <a:r>
                        <a:rPr lang="en-US" sz="2400" u="none" strike="noStrike" cap="none" baseline="0" dirty="0" smtClean="0">
                          <a:sym typeface="Arial"/>
                        </a:rPr>
                        <a:t> expression</a:t>
                      </a:r>
                      <a:endParaRPr lang="en-US" sz="2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1384125"/>
                  </a:ext>
                </a:extLst>
              </a:tr>
              <a:tr h="716102">
                <a:tc>
                  <a:txBody>
                    <a:bodyPr/>
                    <a:lstStyle/>
                    <a:p>
                      <a:r>
                        <a:rPr lang="en-US" sz="2400" u="none" strike="noStrike" cap="none" baseline="0" dirty="0" smtClean="0">
                          <a:latin typeface="Consolas" panose="020B0609020204030204" pitchFamily="49" charset="0"/>
                          <a:sym typeface="Arial"/>
                        </a:rPr>
                        <a:t>false</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u="none" strike="noStrike" cap="none" baseline="0" dirty="0" smtClean="0">
                          <a:latin typeface="Consolas" panose="020B0609020204030204" pitchFamily="49" charset="0"/>
                          <a:sym typeface="Arial"/>
                        </a:rPr>
                        <a:t>true</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909367"/>
                  </a:ext>
                </a:extLst>
              </a:tr>
              <a:tr h="716102">
                <a:tc>
                  <a:txBody>
                    <a:bodyPr/>
                    <a:lstStyle/>
                    <a:p>
                      <a:r>
                        <a:rPr lang="en-US" sz="2400" u="none" strike="noStrike" cap="none" baseline="0" dirty="0" smtClean="0">
                          <a:latin typeface="Consolas" panose="020B0609020204030204" pitchFamily="49" charset="0"/>
                          <a:sym typeface="Arial"/>
                        </a:rPr>
                        <a:t>true</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u="none" strike="noStrike" cap="none" baseline="0" dirty="0" smtClean="0">
                          <a:latin typeface="Consolas" panose="020B0609020204030204" pitchFamily="49" charset="0"/>
                          <a:sym typeface="Arial"/>
                        </a:rPr>
                        <a:t>false</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123766"/>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03735569"/>
              </p:ext>
            </p:extLst>
          </p:nvPr>
        </p:nvGraphicFramePr>
        <p:xfrm>
          <a:off x="4630102" y="2277656"/>
          <a:ext cx="163340" cy="381130"/>
        </p:xfrm>
        <a:graphic>
          <a:graphicData uri="http://schemas.openxmlformats.org/presentationml/2006/ole">
            <mc:AlternateContent xmlns:mc="http://schemas.openxmlformats.org/markup-compatibility/2006">
              <mc:Choice xmlns:v="urn:schemas-microsoft-com:vml" Requires="v">
                <p:oleObj spid="_x0000_s20855" name="Equation" r:id="rId5" imgW="75960" imgH="177480" progId="Equation.DSMT4">
                  <p:embed/>
                </p:oleObj>
              </mc:Choice>
              <mc:Fallback>
                <p:oleObj name="Equation" r:id="rId5" imgW="75960" imgH="177480" progId="Equation.DSMT4">
                  <p:embed/>
                  <p:pic>
                    <p:nvPicPr>
                      <p:cNvPr id="3" name="Object 2"/>
                      <p:cNvPicPr/>
                      <p:nvPr/>
                    </p:nvPicPr>
                    <p:blipFill>
                      <a:blip r:embed="rId6"/>
                      <a:stretch>
                        <a:fillRect/>
                      </a:stretch>
                    </p:blipFill>
                    <p:spPr>
                      <a:xfrm>
                        <a:off x="4630102" y="2277656"/>
                        <a:ext cx="163340" cy="381130"/>
                      </a:xfrm>
                      <a:prstGeom prst="rect">
                        <a:avLst/>
                      </a:prstGeom>
                    </p:spPr>
                  </p:pic>
                </p:oleObj>
              </mc:Fallback>
            </mc:AlternateContent>
          </a:graphicData>
        </a:graphic>
      </p:graphicFrame>
    </p:spTree>
    <p:extLst>
      <p:ext uri="{BB962C8B-B14F-4D97-AF65-F5344CB8AC3E}">
        <p14:creationId xmlns:p14="http://schemas.microsoft.com/office/powerpoint/2010/main" val="13403321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6.11.7 Logical Operators </a:t>
            </a:r>
            <a:r>
              <a:rPr lang="en-US" dirty="0" smtClean="0"/>
              <a:t>Example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113183"/>
          </a:xfrm>
        </p:spPr>
        <p:txBody>
          <a:bodyPr/>
          <a:lstStyle/>
          <a:p>
            <a:r>
              <a:rPr lang="en-US" altLang="en-US" sz="2400" dirty="0">
                <a:latin typeface="+mn-lt"/>
                <a:ea typeface="Times New Roman" panose="02020603050405020304" pitchFamily="18" charset="0"/>
                <a:cs typeface="Calibri" panose="020F0502020204030204" pitchFamily="34" charset="0"/>
              </a:rPr>
              <a:t>Figure 6.19 demonstrates the logical operators and boolean logical operators</a:t>
            </a:r>
            <a:r>
              <a:rPr lang="en-US" altLang="en-US" sz="2400" dirty="0" smtClean="0">
                <a:latin typeface="+mn-lt"/>
                <a:ea typeface="Times New Roman" panose="02020603050405020304" pitchFamily="18" charset="0"/>
                <a:cs typeface="Calibri" panose="020F0502020204030204" pitchFamily="34" charset="0"/>
              </a:rPr>
              <a:t>.</a:t>
            </a:r>
            <a:endParaRPr lang="en-US" sz="2400" dirty="0">
              <a:latin typeface="+mn-lt"/>
            </a:endParaRPr>
          </a:p>
        </p:txBody>
      </p:sp>
    </p:spTree>
    <p:extLst>
      <p:ext uri="{BB962C8B-B14F-4D97-AF65-F5344CB8AC3E}">
        <p14:creationId xmlns:p14="http://schemas.microsoft.com/office/powerpoint/2010/main" val="42181742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6.19 </a:t>
            </a:r>
            <a:r>
              <a:rPr lang="en-US" dirty="0" smtClean="0"/>
              <a:t>Logical Operators </a:t>
            </a:r>
            <a:r>
              <a:rPr lang="en-US" sz="2000" b="0" dirty="0" smtClean="0"/>
              <a:t>(1 of 5)</a:t>
            </a:r>
            <a:endParaRPr lang="en-US" sz="2000" b="0" dirty="0"/>
          </a:p>
        </p:txBody>
      </p:sp>
      <p:pic>
        <p:nvPicPr>
          <p:cNvPr id="4" name="Picture 3" descr="Program code. Line 1: forward slash, forward slash, fig period 6.19, colon, logical operators, period, c s. Line 2: forward slash, forward slash, logical operators. Line 3: using system, semicolon. Line 4: blank. Line 5: class logical operators. Line 6: left brace. Line 7, indented once: static void main, left parenthesis, right parenthesis. Line 8, indented once: left brace. Line 9, indented twice: forward slash, forward slash, create truth table for, ampersand, ampersand, left parenthesis, conditional and, right parenthesis, operator. Line 10, indented twice: console, period, write line, left parenthesis, open quotes, conditional and, left parenthesis, ampersand, ampersand, right parenthesis, close quotes, right parenthesis, semicolon. Line 11, indented twice: console, period, write line, left parenthesis, dollar sign, open quotes, false, ampersand, ampersand, false, colon, left brace, false, ampersand, ampersand, false, right brace, close quotes, right parenthesis, semicolon. Line 12, indented twice: console, period, write line, left parenthesis, dollar sign, open quotes, false, ampersand, ampersand, true, colon, left brace, false, ampersand, ampersand, true, right brace, close quotes, right parenthesis, semicolon. Line 13, indented twice: console, period, write line, left parenthesis, dollar sign, open quotes, true, ampersand, ampersand, false, colon, left brace, true, ampersand, ampersand, false, right brace, close quotes, right parenthesis, semicolon. Line 14, indented twice: console, period, write line, left parenthesis, dollar sign, open quotes, true, ampersand, ampersand, true, colon, left brace, true, ampersand, ampersand, true, right brace, back slash, n, close quotes, right parenthesis, semicolon. Line 15: blank. Line 16, indented twice: forward slash, forward slash, create truth table for, double pipe, left parenthesis, conditional or, right parenthesis, operator. Line 17, indented twice: console, period, write line, left parenthesis, open quotes, conditional or, left parenthesis, double pipe, right parenthesis, close quotes, right parenthesis, semicolon. Line 18, indented twice: console, period, write line, left parenthesis, dollar sign, open quotes, false double pipe false, colon, left brace, false, double pipe, false, right brace, close quotes, right parenthesis, semicolon. Line 19, indented twice: console, period, write line, left parenthesis, dollar sign, open quotes, false, double pipe, true, colon, left brace, false, double pipe, true, right brace, close quotes, right parenthesis, semicolon. Line 20, indented twice: console, period, write line, left parenthesis, dollar sign, open quotes, true, double pipe, false, colon, left brace, true, double pipe, false, right brace, close quotes, right parenthesis, semicolon. Line 21, indented twice: console, period, write line, left parenthesis, dollar sign, open quotes, true, double pipe, true, colon, left brace, true, double pipe, true, right brace, back slash, n, close quotes, right parenthesis, semicolon. Line 2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42" y="1589728"/>
            <a:ext cx="7445316" cy="4544813"/>
          </a:xfrm>
          <a:prstGeom prst="rect">
            <a:avLst/>
          </a:prstGeom>
        </p:spPr>
      </p:pic>
    </p:spTree>
    <p:extLst>
      <p:ext uri="{BB962C8B-B14F-4D97-AF65-F5344CB8AC3E}">
        <p14:creationId xmlns:p14="http://schemas.microsoft.com/office/powerpoint/2010/main" val="37458274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6.19 Logical O</a:t>
            </a:r>
            <a:r>
              <a:rPr lang="en-US" dirty="0" smtClean="0"/>
              <a:t>perators </a:t>
            </a:r>
            <a:r>
              <a:rPr lang="en-US" sz="2000" b="0" dirty="0" smtClean="0"/>
              <a:t>(2 </a:t>
            </a:r>
            <a:r>
              <a:rPr lang="en-US" sz="2000" b="0" dirty="0"/>
              <a:t>of 5)</a:t>
            </a:r>
            <a:endParaRPr lang="en-US" sz="2000" dirty="0"/>
          </a:p>
        </p:txBody>
      </p:sp>
      <p:pic>
        <p:nvPicPr>
          <p:cNvPr id="4" name="Picture 3" descr="Program code. Line 23, indented twice: forward slash, forward slash, create truth table for, ampersand, left parenthesis, boolean logical and, right parenthesis, operator. Line 24, indented twice: console, period, write line, left parenthesis, open quotes, boolean logical and, left parenthesis, ampersand, right parenthesis, close quotes, right parenthesis, semicolon. Line 25, indented twice: console, period, write line, left parenthesis, dollar sign, open quotes, false, ampersand, false, colon, left brace, false, ampersand, false, right brace, close quotes, right parenthesis, semicolon. Line 26, indented twice: console, period, write line, left parenthesis, dollar sign, open quotes, false, ampersand, true, colon, left brace, false, ampersand, true, right brace, close quotes, right parenthesis, semicolon. Line 27, indented twice: console, period, write line, left parenthesis, dollar sign, open quotes, true, ampersand, false, colon, left brace, true, ampersand, false, right brace, close quotes, right parenthesis, semicolon. Line 28, indented twice: console, period, write line, left parenthesis, dollar sign, open quotes, true, ampersand, true, colon, left brace, true, ampersand, true, right brace, back slash, n, close quotes, right parenthesis, semicolon. Line 29: blank. Line 30, indented twice: forward slash, forward slash, create truth table for pipe, left parenthesis, boolean logical inclusive or, right parenthesis, operator. Line 31, indented twice: console, period, write line, left parenthesis, open quotes, boolean logical inclusive or, left parenthesis, pipe, right parenthesis, close quotes, right parenthesis, semicolon. Line 32, indented twice: console, period, write line, left parenthesis, dollar sign, open quotes, false, pipe, false, colon, left brace, false, pipe, false, right brace, close quotes, right parenthesis, semicolon. Line 33, indented twice: console, period, write line, left parenthesis, dollar sign, open quotes, false, pipe, true, colon, left brace, false, pipe, true, right brace, close quotes, right parenthesis, semicolon. Line 34, indented twice: console, period, write line, left parenthesis, dollar sign, open quotes, true, pipe, false, colon, left brace, true, pipe, false, right brace, close quotes, right parenthesis, semicolon. Line 35, indented twice: console, period, write line, left parenthesis, dollar sign, open quotes, true, pipe, true, colon, left brace, true, pipe, true, right brace, back slash, n, close quotes, right parenthesis, semicolon.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10" y="1768531"/>
            <a:ext cx="8019781" cy="3181217"/>
          </a:xfrm>
          <a:prstGeom prst="rect">
            <a:avLst/>
          </a:prstGeom>
        </p:spPr>
      </p:pic>
    </p:spTree>
    <p:extLst>
      <p:ext uri="{BB962C8B-B14F-4D97-AF65-F5344CB8AC3E}">
        <p14:creationId xmlns:p14="http://schemas.microsoft.com/office/powerpoint/2010/main" val="20757649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6.19 Logical O</a:t>
            </a:r>
            <a:r>
              <a:rPr lang="en-US" dirty="0" smtClean="0"/>
              <a:t>perators </a:t>
            </a:r>
            <a:r>
              <a:rPr lang="en-US" sz="2000" b="0" dirty="0" smtClean="0"/>
              <a:t>(3 </a:t>
            </a:r>
            <a:r>
              <a:rPr lang="en-US" sz="2000" b="0" dirty="0"/>
              <a:t>of 5)</a:t>
            </a:r>
            <a:endParaRPr lang="en-US" sz="2000" dirty="0"/>
          </a:p>
        </p:txBody>
      </p:sp>
      <p:pic>
        <p:nvPicPr>
          <p:cNvPr id="4" name="Picture 3" descr="Program code. Line 37, indented twice: forward slash, forward slash, create truth table for, caret, left parenthesis, boolean logical exclusive or, right parenthesis, operator. Line 38, indented twice: console, period, write line, left parenthesis, open quotes, boolean logical exclusive or, left parenthesis, caret, right parenthesis, close quotes, right parenthesis, semicolon. Line 39, indented twice: console, period, write line, left parenthesis, dollar sign, open quotes, false, caret, false, colon, left brace, false, caret, false, right brace, close quotes, right parenthesis, semicolon. Line 40, indented twice: console, period, write line, left parenthesis, dollar sign, open quotes, false, caret, true, colon, left brace, false, caret, true, right brace, close quotes, right parenthesis, semicolon. Line 41, indented twice: console, period, write line, left parenthesis, dollar sign, open quotes, true, caret, false, colon, left brace, true, caret, false, right brace, close quotes, right parenthesis, semicolon. Line 42, indented twice: console, period, write line, left parenthesis, dollar sign, open quotes, true, caret, true, colon, left brace, true, caret, true, right brace, back slash, n, close quotes, right parenthesis, semicolon. Line 43: blank. Line 44, indented twice: forward slash, forward slash, create truth table for, exclamation point, left parenthesis, logical negation, right parenthesis, operator. Line 45, indented twice: console, period, write line, left parenthesis, open quotes, logical negation, left parenthesis, exclamation point, right parenthesis, close quotes, right parenthesis, semicolon. Line 46, indented twice: console, period, write line, left parenthesis, dollar sign, open quotes, exclamation point, false, colon, left brace, exclamation point, false, right brace, close quotes, right parenthesis, semicolon. Line 47, indented twice: console, period, write line, left parenthesis, dollar sign, open quotes, exclamation point, true, colon, left brace, exclamation point, true, right brace, close quotes, right parenthesis, semicolon. Line 48, indented once: right brace. Line 4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87" y="1800269"/>
            <a:ext cx="7984427" cy="2962495"/>
          </a:xfrm>
          <a:prstGeom prst="rect">
            <a:avLst/>
          </a:prstGeom>
        </p:spPr>
      </p:pic>
    </p:spTree>
    <p:extLst>
      <p:ext uri="{BB962C8B-B14F-4D97-AF65-F5344CB8AC3E}">
        <p14:creationId xmlns:p14="http://schemas.microsoft.com/office/powerpoint/2010/main" val="9590370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6.19 Logical O</a:t>
            </a:r>
            <a:r>
              <a:rPr lang="en-US" dirty="0" smtClean="0"/>
              <a:t>perators </a:t>
            </a:r>
            <a:r>
              <a:rPr lang="en-US" sz="2000" b="0" dirty="0" smtClean="0"/>
              <a:t>(4 </a:t>
            </a:r>
            <a:r>
              <a:rPr lang="en-US" sz="2000" b="0" dirty="0"/>
              <a:t>of 5)</a:t>
            </a:r>
            <a:endParaRPr lang="en-US" sz="2000" dirty="0"/>
          </a:p>
        </p:txBody>
      </p:sp>
      <p:pic>
        <p:nvPicPr>
          <p:cNvPr id="4" name="Picture 3" descr="An output shows the truth table of logical operators. Line 1: conditional and, left parenthesis, ampersand, ampersand, right parenthesis. Line 2: false, ampersand, ampersand, false, colon, false. Line 3: false, ampersand, ampersand, true, colon, false. Line 4: true, ampersand, ampersand, false, colon, false. Line 5: true, ampersand, ampersand, true, colon, true. Line 6: conditional or, left parenthesis, double pipe, right parenthesis. Line 7: false, double pipe, false, colon, false. Line 8: false, double pipe, true, colon, true. Line 9: true, double pipe, false, colon, true. Line 10: true, double pipe, true, colon, true. Line 11: boolean logical and, left parenthesis, ampersand, right parenthesis. Line 12: false, ampersand, false, colon, false. Line 13: false, ampersand, true, colon, false. Line 14: true, ampersand, false, colon, false. Line 15: true, ampersand, true, colon, tr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49" y="1682669"/>
            <a:ext cx="8030902" cy="3492662"/>
          </a:xfrm>
          <a:prstGeom prst="rect">
            <a:avLst/>
          </a:prstGeom>
        </p:spPr>
      </p:pic>
    </p:spTree>
    <p:extLst>
      <p:ext uri="{BB962C8B-B14F-4D97-AF65-F5344CB8AC3E}">
        <p14:creationId xmlns:p14="http://schemas.microsoft.com/office/powerpoint/2010/main" val="2383781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6.2 Essentials </a:t>
            </a:r>
            <a:r>
              <a:rPr lang="en-US" dirty="0"/>
              <a:t>of </a:t>
            </a:r>
            <a:r>
              <a:rPr lang="en-US" dirty="0" smtClean="0"/>
              <a:t>Counter-Controlled Iteration</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Counter-controlled iteration requires</a:t>
            </a:r>
          </a:p>
          <a:p>
            <a:pPr lvl="1" eaLnBrk="1" hangingPunct="1"/>
            <a:r>
              <a:rPr lang="en-US" altLang="en-US" sz="2400" dirty="0">
                <a:latin typeface="+mn-lt"/>
                <a:ea typeface="Times New Roman" panose="02020603050405020304" pitchFamily="18" charset="0"/>
                <a:cs typeface="Calibri" panose="020F0502020204030204" pitchFamily="34" charset="0"/>
              </a:rPr>
              <a:t>a </a:t>
            </a:r>
            <a:r>
              <a:rPr lang="en-US" altLang="en-US" sz="2400" b="1" dirty="0">
                <a:solidFill>
                  <a:schemeClr val="tx1"/>
                </a:solidFill>
                <a:latin typeface="+mn-lt"/>
                <a:ea typeface="Times New Roman" panose="02020603050405020304" pitchFamily="18" charset="0"/>
                <a:cs typeface="Calibri" panose="020F0502020204030204" pitchFamily="34" charset="0"/>
              </a:rPr>
              <a:t>control variable</a:t>
            </a:r>
            <a:r>
              <a:rPr lang="en-US" altLang="en-US" sz="2400" dirty="0">
                <a:latin typeface="+mn-lt"/>
                <a:ea typeface="Times New Roman" panose="02020603050405020304" pitchFamily="18" charset="0"/>
                <a:cs typeface="Calibri" panose="020F0502020204030204" pitchFamily="34" charset="0"/>
              </a:rPr>
              <a:t> (or loop counter)</a:t>
            </a:r>
          </a:p>
          <a:p>
            <a:pPr lvl="1" eaLnBrk="1" hangingPunct="1"/>
            <a:r>
              <a:rPr lang="en-US" altLang="en-US" sz="2400" dirty="0">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mn-lt"/>
                <a:ea typeface="Times New Roman" panose="02020603050405020304" pitchFamily="18" charset="0"/>
                <a:cs typeface="Calibri" panose="020F0502020204030204" pitchFamily="34" charset="0"/>
              </a:rPr>
              <a:t>initial value</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of the control variable</a:t>
            </a:r>
          </a:p>
          <a:p>
            <a:pPr lvl="1" eaLnBrk="1" hangingPunct="1"/>
            <a:r>
              <a:rPr lang="en-US" altLang="en-US" sz="2400" dirty="0">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mn-lt"/>
                <a:ea typeface="Times New Roman" panose="02020603050405020304" pitchFamily="18" charset="0"/>
                <a:cs typeface="Calibri" panose="020F0502020204030204" pitchFamily="34" charset="0"/>
              </a:rPr>
              <a:t>increment</a:t>
            </a:r>
            <a:r>
              <a:rPr lang="en-US" altLang="en-US" sz="2400" dirty="0">
                <a:latin typeface="+mn-lt"/>
                <a:ea typeface="Times New Roman" panose="02020603050405020304" pitchFamily="18" charset="0"/>
                <a:cs typeface="Calibri" panose="020F0502020204030204" pitchFamily="34" charset="0"/>
              </a:rPr>
              <a:t> (or </a:t>
            </a:r>
            <a:r>
              <a:rPr lang="en-US" altLang="en-US" sz="2400" b="1" dirty="0">
                <a:solidFill>
                  <a:schemeClr val="tx1"/>
                </a:solidFill>
                <a:latin typeface="+mn-lt"/>
                <a:ea typeface="Times New Roman" panose="02020603050405020304" pitchFamily="18" charset="0"/>
                <a:cs typeface="Calibri" panose="020F0502020204030204" pitchFamily="34" charset="0"/>
              </a:rPr>
              <a:t>decrement</a:t>
            </a:r>
            <a:r>
              <a:rPr lang="en-US" altLang="en-US" sz="2400" dirty="0">
                <a:latin typeface="+mn-lt"/>
                <a:ea typeface="Times New Roman" panose="02020603050405020304" pitchFamily="18" charset="0"/>
                <a:cs typeface="Calibri" panose="020F0502020204030204" pitchFamily="34" charset="0"/>
              </a:rPr>
              <a:t>) by which the control </a:t>
            </a:r>
            <a:r>
              <a:rPr lang="en-US" altLang="en-US" sz="2400" dirty="0" smtClean="0">
                <a:latin typeface="+mn-lt"/>
                <a:ea typeface="Times New Roman" panose="02020603050405020304" pitchFamily="18" charset="0"/>
                <a:cs typeface="Calibri" panose="020F0502020204030204" pitchFamily="34" charset="0"/>
              </a:rPr>
              <a:t>variable is </a:t>
            </a:r>
            <a:r>
              <a:rPr lang="en-US" altLang="en-US" sz="2400" dirty="0">
                <a:latin typeface="+mn-lt"/>
                <a:ea typeface="Times New Roman" panose="02020603050405020304" pitchFamily="18" charset="0"/>
                <a:cs typeface="Calibri" panose="020F0502020204030204" pitchFamily="34" charset="0"/>
              </a:rPr>
              <a:t>modified each</a:t>
            </a:r>
            <a:r>
              <a:rPr lang="en-US" altLang="en-US" sz="2400" b="1" dirty="0">
                <a:solidFill>
                  <a:srgbClr val="4D99FF"/>
                </a:solidFill>
                <a:latin typeface="+mn-lt"/>
                <a:ea typeface="Times New Roman" panose="02020603050405020304" pitchFamily="18" charset="0"/>
                <a:cs typeface="Calibri" panose="020F0502020204030204" pitchFamily="34" charset="0"/>
              </a:rPr>
              <a:t> </a:t>
            </a:r>
            <a:r>
              <a:rPr lang="en-US" altLang="en-US" sz="2400" b="1" dirty="0">
                <a:solidFill>
                  <a:schemeClr val="tx1"/>
                </a:solidFill>
                <a:latin typeface="+mn-lt"/>
                <a:ea typeface="Times New Roman" panose="02020603050405020304" pitchFamily="18" charset="0"/>
                <a:cs typeface="Calibri" panose="020F0502020204030204" pitchFamily="34" charset="0"/>
              </a:rPr>
              <a:t>iteration of the loop</a:t>
            </a:r>
          </a:p>
          <a:p>
            <a:pPr lvl="1" eaLnBrk="1" hangingPunct="1"/>
            <a:r>
              <a:rPr lang="en-US" altLang="en-US" sz="2400" dirty="0">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mn-lt"/>
                <a:ea typeface="Times New Roman" panose="02020603050405020304" pitchFamily="18" charset="0"/>
                <a:cs typeface="Calibri" panose="020F0502020204030204" pitchFamily="34" charset="0"/>
              </a:rPr>
              <a:t>loop-continuation </a:t>
            </a:r>
            <a:r>
              <a:rPr lang="en-US" altLang="en-US" sz="2400" b="1" dirty="0" smtClean="0">
                <a:solidFill>
                  <a:schemeClr val="tx1"/>
                </a:solidFill>
                <a:latin typeface="+mn-lt"/>
                <a:ea typeface="Times New Roman" panose="02020603050405020304" pitchFamily="18" charset="0"/>
                <a:cs typeface="Calibri" panose="020F0502020204030204" pitchFamily="34" charset="0"/>
              </a:rPr>
              <a:t>condition</a:t>
            </a:r>
            <a:endParaRPr lang="en-US" altLang="en-US" sz="2400" dirty="0">
              <a:solidFill>
                <a:schemeClr val="tx1"/>
              </a:solidFill>
              <a:latin typeface="+mn-lt"/>
              <a:ea typeface="MS Mincho" pitchFamily="49" charset="-128"/>
              <a:cs typeface="Calibri" panose="020F0502020204030204" pitchFamily="34" charset="0"/>
            </a:endParaRPr>
          </a:p>
          <a:p>
            <a:pPr eaLnBrk="1" hangingPunct="1"/>
            <a:r>
              <a:rPr lang="en-US" altLang="en-US" sz="2400" dirty="0" smtClean="0">
                <a:latin typeface="+mn-lt"/>
              </a:rPr>
              <a:t>Figure</a:t>
            </a:r>
            <a:r>
              <a:rPr lang="en-US" altLang="en-US" sz="2400" dirty="0">
                <a:latin typeface="+mn-lt"/>
              </a:rPr>
              <a:t> 6.1 uses a loop to display the numbers from 1 through 10</a:t>
            </a:r>
            <a:r>
              <a:rPr lang="en-US" altLang="en-US" sz="2400" dirty="0" smtClean="0">
                <a:latin typeface="+mn-lt"/>
              </a:rPr>
              <a:t>.</a:t>
            </a:r>
            <a:endParaRPr lang="en-US" altLang="en-US" sz="2400" b="1" dirty="0">
              <a:latin typeface="+mn-lt"/>
              <a:cs typeface="Times New Roman" panose="02020603050405020304" pitchFamily="18" charset="0"/>
            </a:endParaRPr>
          </a:p>
        </p:txBody>
      </p:sp>
    </p:spTree>
    <p:extLst>
      <p:ext uri="{BB962C8B-B14F-4D97-AF65-F5344CB8AC3E}">
        <p14:creationId xmlns:p14="http://schemas.microsoft.com/office/powerpoint/2010/main" val="9886574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6.19 Logical O</a:t>
            </a:r>
            <a:r>
              <a:rPr lang="en-US" dirty="0" smtClean="0"/>
              <a:t>perators </a:t>
            </a:r>
            <a:r>
              <a:rPr lang="en-US" sz="2000" b="0" dirty="0" smtClean="0"/>
              <a:t>(5 </a:t>
            </a:r>
            <a:r>
              <a:rPr lang="en-US" sz="2000" b="0" dirty="0"/>
              <a:t>of 5)</a:t>
            </a:r>
            <a:endParaRPr lang="en-US" sz="2000" dirty="0"/>
          </a:p>
        </p:txBody>
      </p:sp>
      <p:pic>
        <p:nvPicPr>
          <p:cNvPr id="4" name="Picture 3" descr="An output shows the truth table of logical operators. Line 16: boolean logical inclusive or, left parenthesis, pipe, right parenthesis. Line 17: false, pipe, false, colon, false. Line 18: false, pipe, true, colon, true. Line 19: true, pipe, false, colon, true. Line 20: true, pipe, true, colon, true. Line 21: boolean logical exclusive or, left parenthesis, caret, right parenthesis. Line 22: false caret false, colon, false. Line 23: false caret true, colon, true. Line 24: true caret false, colon, true. Line 25: true caret true, colon, false. Line 26: logical negation, left parenthesis, exclamation point, right parenthesis. Line 27: exclamation point, false, colon, true. Line 28: exclamation point, true, colon, fal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60" y="1787953"/>
            <a:ext cx="7938080" cy="3282095"/>
          </a:xfrm>
          <a:prstGeom prst="rect">
            <a:avLst/>
          </a:prstGeom>
        </p:spPr>
      </p:pic>
    </p:spTree>
    <p:extLst>
      <p:ext uri="{BB962C8B-B14F-4D97-AF65-F5344CB8AC3E}">
        <p14:creationId xmlns:p14="http://schemas.microsoft.com/office/powerpoint/2010/main" val="30786629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6.11.7 Logical Operators </a:t>
            </a:r>
            <a:r>
              <a:rPr lang="en-US" dirty="0" smtClean="0"/>
              <a:t>Example </a:t>
            </a:r>
            <a:r>
              <a:rPr lang="en-US" sz="2000" b="0" dirty="0" smtClean="0"/>
              <a:t>(2 of 2)</a:t>
            </a:r>
            <a:endParaRPr lang="en-US" sz="2000" b="0" dirty="0"/>
          </a:p>
        </p:txBody>
      </p:sp>
      <p:sp>
        <p:nvSpPr>
          <p:cNvPr id="3" name="Text Placeholder 2"/>
          <p:cNvSpPr>
            <a:spLocks noGrp="1"/>
          </p:cNvSpPr>
          <p:nvPr>
            <p:ph type="body" idx="1"/>
          </p:nvPr>
        </p:nvSpPr>
        <p:spPr>
          <a:xfrm>
            <a:off x="457200" y="1600200"/>
            <a:ext cx="3210339" cy="453121"/>
          </a:xfrm>
        </p:spPr>
        <p:txBody>
          <a:bodyPr/>
          <a:lstStyle/>
          <a:p>
            <a:pPr marL="0" indent="0">
              <a:buNone/>
            </a:pPr>
            <a:r>
              <a:rPr lang="en-US" altLang="en-US" sz="2400" dirty="0">
                <a:latin typeface="+mn-lt"/>
                <a:ea typeface="Times New Roman" panose="02020603050405020304" pitchFamily="18" charset="0"/>
                <a:cs typeface="Lucida Console" panose="020B0609040504020204" pitchFamily="49" charset="0"/>
              </a:rPr>
              <a:t>Figure 6.20 shows </a:t>
            </a:r>
            <a:r>
              <a:rPr lang="en-US" altLang="en-US" sz="2400" dirty="0" smtClean="0">
                <a:latin typeface="+mn-lt"/>
                <a:ea typeface="Times New Roman" panose="02020603050405020304" pitchFamily="18" charset="0"/>
                <a:cs typeface="Lucida Console" panose="020B0609040504020204" pitchFamily="49" charset="0"/>
              </a:rPr>
              <a:t>the</a:t>
            </a:r>
            <a:endParaRPr lang="en-US" altLang="en-US" sz="2400" dirty="0">
              <a:latin typeface="+mn-lt"/>
              <a:ea typeface="Times New Roman" panose="02020603050405020304" pitchFamily="18" charset="0"/>
              <a:cs typeface="Lucida Console" panose="020B0609040504020204" pitchFamily="49" charset="0"/>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1565202590"/>
              </p:ext>
            </p:extLst>
          </p:nvPr>
        </p:nvGraphicFramePr>
        <p:xfrm>
          <a:off x="3592802" y="1707246"/>
          <a:ext cx="447675" cy="346075"/>
        </p:xfrm>
        <a:graphic>
          <a:graphicData uri="http://schemas.openxmlformats.org/presentationml/2006/ole">
            <mc:AlternateContent xmlns:mc="http://schemas.openxmlformats.org/markup-compatibility/2006">
              <mc:Choice xmlns:v="urn:schemas-microsoft-com:vml" Requires="v">
                <p:oleObj spid="_x0000_s23688" name="Equation" r:id="rId3" imgW="228600" imgH="177480" progId="Equation.DSMT4">
                  <p:embed/>
                </p:oleObj>
              </mc:Choice>
              <mc:Fallback>
                <p:oleObj name="Equation" r:id="rId3" imgW="228600" imgH="177480" progId="Equation.DSMT4">
                  <p:embed/>
                  <p:pic>
                    <p:nvPicPr>
                      <p:cNvPr id="9" name="Object 8"/>
                      <p:cNvPicPr/>
                      <p:nvPr/>
                    </p:nvPicPr>
                    <p:blipFill>
                      <a:blip r:embed="rId4"/>
                      <a:stretch>
                        <a:fillRect/>
                      </a:stretch>
                    </p:blipFill>
                    <p:spPr>
                      <a:xfrm>
                        <a:off x="3592802" y="1707246"/>
                        <a:ext cx="447675" cy="346075"/>
                      </a:xfrm>
                      <a:prstGeom prst="rect">
                        <a:avLst/>
                      </a:prstGeom>
                    </p:spPr>
                  </p:pic>
                </p:oleObj>
              </mc:Fallback>
            </mc:AlternateContent>
          </a:graphicData>
        </a:graphic>
      </p:graphicFrame>
      <p:sp>
        <p:nvSpPr>
          <p:cNvPr id="5" name="Text Placeholder 4"/>
          <p:cNvSpPr>
            <a:spLocks noGrp="1"/>
          </p:cNvSpPr>
          <p:nvPr>
            <p:ph type="body" idx="2"/>
          </p:nvPr>
        </p:nvSpPr>
        <p:spPr>
          <a:xfrm>
            <a:off x="457200" y="1577011"/>
            <a:ext cx="8229600" cy="977503"/>
          </a:xfrm>
        </p:spPr>
        <p:txBody>
          <a:bodyPr/>
          <a:lstStyle/>
          <a:p>
            <a:pPr marL="0" indent="3498850">
              <a:buNone/>
            </a:pPr>
            <a:r>
              <a:rPr lang="en-US" altLang="en-US" sz="2400" dirty="0">
                <a:latin typeface="+mn-lt"/>
                <a:ea typeface="Times New Roman" panose="02020603050405020304" pitchFamily="18" charset="0"/>
                <a:cs typeface="Lucida Console" panose="020B0609040504020204" pitchFamily="49" charset="0"/>
              </a:rPr>
              <a:t>operators from </a:t>
            </a:r>
            <a:r>
              <a:rPr lang="en-US" altLang="en-US" sz="2400" dirty="0" smtClean="0">
                <a:latin typeface="+mn-lt"/>
                <a:ea typeface="Times New Roman" panose="02020603050405020304" pitchFamily="18" charset="0"/>
                <a:cs typeface="Lucida Console" panose="020B0609040504020204" pitchFamily="49" charset="0"/>
              </a:rPr>
              <a:t>highest precedence </a:t>
            </a:r>
            <a:r>
              <a:rPr lang="en-US" altLang="en-US" sz="2400" dirty="0">
                <a:latin typeface="+mn-lt"/>
                <a:ea typeface="Times New Roman" panose="02020603050405020304" pitchFamily="18" charset="0"/>
                <a:cs typeface="Lucida Console" panose="020B0609040504020204" pitchFamily="49" charset="0"/>
              </a:rPr>
              <a:t>to lowest.</a:t>
            </a:r>
            <a:endParaRPr lang="en-IN" sz="2400" dirty="0">
              <a:latin typeface="+mn-lt"/>
            </a:endParaRPr>
          </a:p>
        </p:txBody>
      </p:sp>
    </p:spTree>
    <p:extLst>
      <p:ext uri="{BB962C8B-B14F-4D97-AF65-F5344CB8AC3E}">
        <p14:creationId xmlns:p14="http://schemas.microsoft.com/office/powerpoint/2010/main" val="2964292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6.20 Precedence/Associativity of the Operators Discussed So Far</a:t>
            </a:r>
          </a:p>
        </p:txBody>
      </p:sp>
      <p:pic>
        <p:nvPicPr>
          <p:cNvPr id="3" name="Picture 2" descr="A table. The table has 13 rows and 3 columns. The columns have the following headings from left to right. Operators, Associativity, Type. The row entries are as follows. Row 1. Operators, period, new, plus plus postfix, hyphen hyphen postfix. Associativity, left to right. Type, highest precedence. Row 2. Operators, plus plus, hyphen hyphen, plus, hyphen, exclamation point, type. Associativity, right to left. Type, unary prefix. Row 3. Operators, asterisk, forward slash, percent. Associativity, left to right. Type, multiplicative. Row 4. Operators, plus, hyphen. Associativity, left to right. Type, additive. Row 5. Operators, left angle bracket, left angle bracket equals, right angle bracket, right angle bracket equals. Associativity, left to right. Type, relational. Row 6. Operators, equals equals, exclamation point equals. Associativity, left to right. Type, equality. Row 7. Operators, ampersand. Associativity, left to right. Type, Boolean logical and. Row 8. Operators, caret. Associativity, left to right. Type, Boolean logical exclusive or. Row 9. Operators, pipe. Associativity, left to right. Type, Boolean logical inclusive or. Row 10. Operators, ampersand ampersand. Associativity, left to right. Type, conditional and. Row 11. Operators, double pipe. Associativity, left to right. Type, conditional or. Row 12. Operators, question mark colon. Associativity, right to left. Type, conditional. Row 13. Operators, equals, plus equals, hyphen equals, asterisk equals, forward slash equals, percent equals. Associativity, right to left. Type, assignment."/>
          <p:cNvPicPr>
            <a:picLocks noChangeAspect="1"/>
          </p:cNvPicPr>
          <p:nvPr/>
        </p:nvPicPr>
        <p:blipFill>
          <a:blip r:embed="rId2"/>
          <a:stretch>
            <a:fillRect/>
          </a:stretch>
        </p:blipFill>
        <p:spPr>
          <a:xfrm>
            <a:off x="493423" y="1711331"/>
            <a:ext cx="8157155" cy="4389500"/>
          </a:xfrm>
          <a:prstGeom prst="rect">
            <a:avLst/>
          </a:prstGeom>
        </p:spPr>
      </p:pic>
    </p:spTree>
    <p:extLst>
      <p:ext uri="{BB962C8B-B14F-4D97-AF65-F5344CB8AC3E}">
        <p14:creationId xmlns:p14="http://schemas.microsoft.com/office/powerpoint/2010/main" val="21293729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92887" cy="1097279"/>
          </a:xfrm>
        </p:spPr>
        <p:txBody>
          <a:bodyPr/>
          <a:lstStyle/>
          <a:p>
            <a:r>
              <a:rPr lang="en-US" dirty="0"/>
              <a:t>6.12 </a:t>
            </a:r>
            <a:r>
              <a:rPr lang="en-US" dirty="0" smtClean="0"/>
              <a:t>Structured-Programming Summary </a:t>
            </a:r>
            <a:r>
              <a:rPr lang="en-US" sz="2000" b="0" dirty="0" smtClean="0"/>
              <a:t>(1 of 5)</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Structured programming produces apps that are easier to understand, test, debug, and modify</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Calibri" panose="020F0502020204030204" pitchFamily="34" charset="0"/>
              </a:rPr>
              <a:t>The final state of one control statement is connected to the initial state of the next </a:t>
            </a:r>
            <a:r>
              <a:rPr lang="en-US" altLang="en-US" sz="2400" dirty="0" smtClean="0">
                <a:latin typeface="+mn-lt"/>
                <a:ea typeface="Times New Roman" panose="02020603050405020304" pitchFamily="18" charset="0"/>
                <a:cs typeface="Calibri" panose="020F0502020204030204" pitchFamily="34" charset="0"/>
              </a:rPr>
              <a:t>(Figure</a:t>
            </a:r>
            <a:r>
              <a:rPr lang="en-US" altLang="en-US" sz="2400" dirty="0">
                <a:latin typeface="+mn-lt"/>
                <a:ea typeface="Times New Roman" panose="02020603050405020304" pitchFamily="18" charset="0"/>
                <a:cs typeface="Calibri" panose="020F0502020204030204" pitchFamily="34" charset="0"/>
              </a:rPr>
              <a:t> 6.21). We call this “control-statement stacking.”</a:t>
            </a:r>
            <a:r>
              <a:rPr lang="en-US" altLang="en-US" sz="2400" b="1" i="1" dirty="0">
                <a:latin typeface="+mn-lt"/>
                <a:ea typeface="Times New Roman" panose="02020603050405020304" pitchFamily="18" charset="0"/>
                <a:cs typeface="Lucida Console" panose="020B0609040504020204" pitchFamily="49" charset="0"/>
              </a:rPr>
              <a:t> </a:t>
            </a:r>
          </a:p>
        </p:txBody>
      </p:sp>
    </p:spTree>
    <p:extLst>
      <p:ext uri="{BB962C8B-B14F-4D97-AF65-F5344CB8AC3E}">
        <p14:creationId xmlns:p14="http://schemas.microsoft.com/office/powerpoint/2010/main" val="29148348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6.21 </a:t>
            </a:r>
            <a:r>
              <a:rPr lang="en-US" sz="1400" dirty="0" smtClean="0">
                <a:solidFill>
                  <a:schemeClr val="bg1"/>
                </a:solidFill>
              </a:rPr>
              <a:t>C sharp’s</a:t>
            </a:r>
            <a:r>
              <a:rPr lang="en-US" dirty="0" smtClean="0"/>
              <a:t> Sequence</a:t>
            </a:r>
            <a:r>
              <a:rPr lang="en-US" dirty="0"/>
              <a:t>, Selection and Iteration Statements </a:t>
            </a:r>
            <a:r>
              <a:rPr lang="en-US" sz="2000" b="0" dirty="0" smtClean="0"/>
              <a:t>(1 of 2)</a:t>
            </a:r>
            <a:endParaRPr lang="en-US" sz="2000" b="0" dirty="0"/>
          </a:p>
        </p:txBody>
      </p:sp>
      <p:graphicFrame>
        <p:nvGraphicFramePr>
          <p:cNvPr id="5" name="Object 4"/>
          <p:cNvGraphicFramePr>
            <a:graphicFrameLocks noChangeAspect="1"/>
          </p:cNvGraphicFramePr>
          <p:nvPr>
            <p:extLst>
              <p:ext uri="{D42A27DB-BD31-4B8C-83A1-F6EECF244321}">
                <p14:modId xmlns:p14="http://schemas.microsoft.com/office/powerpoint/2010/main" val="2213544266"/>
              </p:ext>
            </p:extLst>
          </p:nvPr>
        </p:nvGraphicFramePr>
        <p:xfrm>
          <a:off x="2621718" y="215314"/>
          <a:ext cx="943650" cy="506689"/>
        </p:xfrm>
        <a:graphic>
          <a:graphicData uri="http://schemas.openxmlformats.org/presentationml/2006/ole">
            <mc:AlternateContent xmlns:mc="http://schemas.openxmlformats.org/markup-compatibility/2006">
              <mc:Choice xmlns:v="urn:schemas-microsoft-com:vml" Requires="v">
                <p:oleObj spid="_x0000_s24710" name="Equation" r:id="rId3" imgW="330120" imgH="177480" progId="Equation.DSMT4">
                  <p:embed/>
                </p:oleObj>
              </mc:Choice>
              <mc:Fallback>
                <p:oleObj name="Equation" r:id="rId3" imgW="330120" imgH="177480" progId="Equation.DSMT4">
                  <p:embed/>
                  <p:pic>
                    <p:nvPicPr>
                      <p:cNvPr id="6" name="Object 5"/>
                      <p:cNvPicPr/>
                      <p:nvPr/>
                    </p:nvPicPr>
                    <p:blipFill>
                      <a:blip r:embed="rId4"/>
                      <a:stretch>
                        <a:fillRect/>
                      </a:stretch>
                    </p:blipFill>
                    <p:spPr>
                      <a:xfrm>
                        <a:off x="2621718" y="215314"/>
                        <a:ext cx="943650" cy="506689"/>
                      </a:xfrm>
                      <a:prstGeom prst="rect">
                        <a:avLst/>
                      </a:prstGeom>
                    </p:spPr>
                  </p:pic>
                </p:oleObj>
              </mc:Fallback>
            </mc:AlternateContent>
          </a:graphicData>
        </a:graphic>
      </p:graphicFrame>
      <p:pic>
        <p:nvPicPr>
          <p:cNvPr id="4" name="Picture 3" descr="A u m l activity diagram of c hash sequence, selection and iteration statements. C hash sequence: In c hash sequence, the control flows from one activity to the next immediate activity. C hash selection: In if statement, single selection, if the condition is true, the control flow to one activity. If the condition is false, it goes to the final node. In if… else statement, double selection, if the condition is true, the control flows to the activity 1 and if the condition is false, the control flows to the activity 2. The control flow from both the activities goes to the final node. In switch statement with breaks, multiple selection, if the condition is true, the control flows to the activity 1 which leads to the break. Control flows from break to the decision box 1. If the condition is false, the control flows to the decision box 2. If the condition is true, control flows to the activity 2 which leads to the break. Break again leads to the decision box 1. If the condition is false, control flows to the decision box 3. If the condition is true, it leads to the activity 3 which eventually leads to break. Control flow from break leads to the decision box 4. If the condition is false, it leads to default processing, break and to the final node. Control flows from the decision box 4 to the final nod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600" y="1558575"/>
            <a:ext cx="6078800" cy="4623674"/>
          </a:xfrm>
          <a:prstGeom prst="rect">
            <a:avLst/>
          </a:prstGeom>
        </p:spPr>
      </p:pic>
    </p:spTree>
    <p:extLst>
      <p:ext uri="{BB962C8B-B14F-4D97-AF65-F5344CB8AC3E}">
        <p14:creationId xmlns:p14="http://schemas.microsoft.com/office/powerpoint/2010/main" val="31124670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6.21 </a:t>
            </a:r>
            <a:r>
              <a:rPr lang="en-US" sz="1400" dirty="0" smtClean="0">
                <a:solidFill>
                  <a:schemeClr val="bg1"/>
                </a:solidFill>
              </a:rPr>
              <a:t>C sharp’s</a:t>
            </a:r>
            <a:r>
              <a:rPr lang="en-US" dirty="0" smtClean="0"/>
              <a:t> Sequence</a:t>
            </a:r>
            <a:r>
              <a:rPr lang="en-US" dirty="0"/>
              <a:t>, Selection and Iteration Statements </a:t>
            </a:r>
            <a:r>
              <a:rPr lang="en-US" sz="2000" b="0" dirty="0" smtClean="0"/>
              <a:t>(2 </a:t>
            </a:r>
            <a:r>
              <a:rPr lang="en-US" sz="2000" b="0" dirty="0"/>
              <a:t>of 2)</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531774452"/>
              </p:ext>
            </p:extLst>
          </p:nvPr>
        </p:nvGraphicFramePr>
        <p:xfrm>
          <a:off x="2621718" y="215314"/>
          <a:ext cx="943650" cy="506689"/>
        </p:xfrm>
        <a:graphic>
          <a:graphicData uri="http://schemas.openxmlformats.org/presentationml/2006/ole">
            <mc:AlternateContent xmlns:mc="http://schemas.openxmlformats.org/markup-compatibility/2006">
              <mc:Choice xmlns:v="urn:schemas-microsoft-com:vml" Requires="v">
                <p:oleObj spid="_x0000_s25735" name="Equation" r:id="rId3" imgW="330120" imgH="177480" progId="Equation.DSMT4">
                  <p:embed/>
                </p:oleObj>
              </mc:Choice>
              <mc:Fallback>
                <p:oleObj name="Equation" r:id="rId3" imgW="330120" imgH="177480" progId="Equation.DSMT4">
                  <p:embed/>
                  <p:pic>
                    <p:nvPicPr>
                      <p:cNvPr id="5" name="Object 4"/>
                      <p:cNvPicPr/>
                      <p:nvPr/>
                    </p:nvPicPr>
                    <p:blipFill>
                      <a:blip r:embed="rId4"/>
                      <a:stretch>
                        <a:fillRect/>
                      </a:stretch>
                    </p:blipFill>
                    <p:spPr>
                      <a:xfrm>
                        <a:off x="2621718" y="215314"/>
                        <a:ext cx="943650" cy="506689"/>
                      </a:xfrm>
                      <a:prstGeom prst="rect">
                        <a:avLst/>
                      </a:prstGeom>
                    </p:spPr>
                  </p:pic>
                </p:oleObj>
              </mc:Fallback>
            </mc:AlternateContent>
          </a:graphicData>
        </a:graphic>
      </p:graphicFrame>
      <p:pic>
        <p:nvPicPr>
          <p:cNvPr id="4" name="Picture 3" descr="A u m l activity diagram of c hash sequence, selection and iteration statements. In while statement, the control flows from the initial state to the decision box 1 which leads to the decision box 2. If the condition is true, control flows to an activity which in turn is led to the decision box 1. If the condition is false, control flows from decision 2 to the final node. In do… while statement, the control flows from the initial state to the decision box 1. Control flows from decision box 1 to an activity which in turn leads to the decision box 2. If the condition is true, the control flows back to the decision box 1. If the condition is false, control flows to the final node. In for statement, initial state leads to the initialization. Control flows from initialization to the decision box 1. Decision box 1 leads to the decision box 2. If the condition is true, control flows to an activity which leads to the increment. The control flows from increment activity to the decision box 1. If the condition box is false, it leads to the final nod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77" y="1789234"/>
            <a:ext cx="7963447" cy="3889129"/>
          </a:xfrm>
          <a:prstGeom prst="rect">
            <a:avLst/>
          </a:prstGeom>
        </p:spPr>
      </p:pic>
    </p:spTree>
    <p:extLst>
      <p:ext uri="{BB962C8B-B14F-4D97-AF65-F5344CB8AC3E}">
        <p14:creationId xmlns:p14="http://schemas.microsoft.com/office/powerpoint/2010/main" val="9155302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6.22 Rules for Forming Structured Apps</a:t>
            </a:r>
          </a:p>
        </p:txBody>
      </p:sp>
      <p:sp>
        <p:nvSpPr>
          <p:cNvPr id="3" name="Text Placeholder 2"/>
          <p:cNvSpPr>
            <a:spLocks noGrp="1"/>
          </p:cNvSpPr>
          <p:nvPr>
            <p:ph type="body" idx="1"/>
          </p:nvPr>
        </p:nvSpPr>
        <p:spPr>
          <a:xfrm>
            <a:off x="457200" y="1600200"/>
            <a:ext cx="8229600" cy="4621696"/>
          </a:xfrm>
        </p:spPr>
        <p:txBody>
          <a:bodyPr/>
          <a:lstStyle/>
          <a:p>
            <a:pPr marL="0" indent="0">
              <a:buNone/>
            </a:pPr>
            <a:r>
              <a:rPr lang="en-US" sz="2200" b="1" dirty="0">
                <a:latin typeface="+mn-lt"/>
              </a:rPr>
              <a:t>Rules for forming structured apps</a:t>
            </a:r>
          </a:p>
          <a:p>
            <a:pPr marL="432000" indent="-432000">
              <a:buFont typeface="+mj-lt"/>
              <a:buAutoNum type="arabicPeriod"/>
            </a:pPr>
            <a:r>
              <a:rPr lang="en-US" sz="2200" dirty="0" smtClean="0">
                <a:latin typeface="+mn-lt"/>
              </a:rPr>
              <a:t>Begin </a:t>
            </a:r>
            <a:r>
              <a:rPr lang="en-US" sz="2200" dirty="0">
                <a:latin typeface="+mn-lt"/>
              </a:rPr>
              <a:t>with the simplest activity diagram </a:t>
            </a:r>
            <a:r>
              <a:rPr lang="en-US" sz="2200" dirty="0" smtClean="0">
                <a:latin typeface="+mn-lt"/>
              </a:rPr>
              <a:t>(Figure 6.23(see slide 100)).</a:t>
            </a:r>
            <a:endParaRPr lang="en-US" sz="2200" dirty="0">
              <a:latin typeface="+mn-lt"/>
            </a:endParaRPr>
          </a:p>
          <a:p>
            <a:pPr marL="432000" indent="-432000">
              <a:buFont typeface="+mj-lt"/>
              <a:buAutoNum type="arabicPeriod"/>
            </a:pPr>
            <a:r>
              <a:rPr lang="en-US" sz="2200" dirty="0" smtClean="0">
                <a:latin typeface="+mn-lt"/>
              </a:rPr>
              <a:t>Any </a:t>
            </a:r>
            <a:r>
              <a:rPr lang="en-US" sz="2200" dirty="0">
                <a:latin typeface="+mn-lt"/>
              </a:rPr>
              <a:t>action state can be replaced by two action states in sequence.</a:t>
            </a:r>
          </a:p>
          <a:p>
            <a:pPr marL="432000" indent="-432000">
              <a:buFont typeface="+mj-lt"/>
              <a:buAutoNum type="arabicPeriod"/>
            </a:pPr>
            <a:r>
              <a:rPr lang="en-US" sz="2200" dirty="0" smtClean="0">
                <a:latin typeface="+mn-lt"/>
              </a:rPr>
              <a:t>Any </a:t>
            </a:r>
            <a:r>
              <a:rPr lang="en-US" sz="2200" dirty="0">
                <a:latin typeface="+mn-lt"/>
              </a:rPr>
              <a:t>action state can be replaced by any control statement (</a:t>
            </a:r>
            <a:r>
              <a:rPr lang="en-US" sz="2200" dirty="0" smtClean="0">
                <a:latin typeface="+mn-lt"/>
              </a:rPr>
              <a:t>sequence of </a:t>
            </a:r>
            <a:r>
              <a:rPr lang="en-US" sz="2200" dirty="0">
                <a:latin typeface="+mn-lt"/>
              </a:rPr>
              <a:t>action states</a:t>
            </a:r>
            <a:r>
              <a:rPr lang="en-US" sz="2200" dirty="0">
                <a:latin typeface="Consolas" panose="020B0609020204030204" pitchFamily="49" charset="0"/>
              </a:rPr>
              <a:t>, if, if…else, switch, while, do…while, for </a:t>
            </a:r>
            <a:r>
              <a:rPr lang="en-US" sz="2200" dirty="0" smtClean="0">
                <a:latin typeface="+mn-lt"/>
              </a:rPr>
              <a:t>or </a:t>
            </a:r>
            <a:r>
              <a:rPr lang="en-US" sz="2200" dirty="0" smtClean="0">
                <a:latin typeface="Consolas" panose="020B0609020204030204" pitchFamily="49" charset="0"/>
              </a:rPr>
              <a:t>foreach</a:t>
            </a:r>
            <a:r>
              <a:rPr lang="en-US" sz="2200" dirty="0">
                <a:latin typeface="+mn-lt"/>
              </a:rPr>
              <a:t>, which we’ll see in Chapter 8).</a:t>
            </a:r>
          </a:p>
          <a:p>
            <a:pPr marL="432000" indent="-432000">
              <a:buFont typeface="+mj-lt"/>
              <a:buAutoNum type="arabicPeriod"/>
            </a:pPr>
            <a:r>
              <a:rPr lang="en-US" sz="2200" dirty="0" smtClean="0">
                <a:latin typeface="+mn-lt"/>
              </a:rPr>
              <a:t>Rules </a:t>
            </a:r>
            <a:r>
              <a:rPr lang="en-US" sz="2200" dirty="0">
                <a:latin typeface="+mn-lt"/>
              </a:rPr>
              <a:t>2 and 3 can be applied as often as necessary in any order.</a:t>
            </a:r>
          </a:p>
        </p:txBody>
      </p:sp>
    </p:spTree>
    <p:extLst>
      <p:ext uri="{BB962C8B-B14F-4D97-AF65-F5344CB8AC3E}">
        <p14:creationId xmlns:p14="http://schemas.microsoft.com/office/powerpoint/2010/main" val="33445250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43191" cy="1097279"/>
          </a:xfrm>
        </p:spPr>
        <p:txBody>
          <a:bodyPr/>
          <a:lstStyle/>
          <a:p>
            <a:r>
              <a:rPr lang="en-US" dirty="0"/>
              <a:t>6.12 </a:t>
            </a:r>
            <a:r>
              <a:rPr lang="en-US" dirty="0" smtClean="0"/>
              <a:t>Structured-Programming Summary </a:t>
            </a:r>
            <a:r>
              <a:rPr lang="en-US" sz="2000" b="0" dirty="0" smtClean="0"/>
              <a:t>(2 of 5)</a:t>
            </a:r>
            <a:endParaRPr lang="en-US" sz="2000" b="0" dirty="0"/>
          </a:p>
        </p:txBody>
      </p:sp>
      <p:sp>
        <p:nvSpPr>
          <p:cNvPr id="3" name="Text Placeholder 2"/>
          <p:cNvSpPr>
            <a:spLocks noGrp="1"/>
          </p:cNvSpPr>
          <p:nvPr>
            <p:ph type="body" idx="1"/>
          </p:nvPr>
        </p:nvSpPr>
        <p:spPr>
          <a:xfrm>
            <a:off x="457200" y="1600201"/>
            <a:ext cx="8229600" cy="1331686"/>
          </a:xfrm>
        </p:spPr>
        <p:txBody>
          <a:bodyPr/>
          <a:lstStyle/>
          <a:p>
            <a:r>
              <a:rPr lang="en-US" altLang="en-US" sz="2400" dirty="0">
                <a:latin typeface="+mn-lt"/>
                <a:ea typeface="Times New Roman" panose="02020603050405020304" pitchFamily="18" charset="0"/>
                <a:cs typeface="Calibri" panose="020F0502020204030204" pitchFamily="34" charset="0"/>
              </a:rPr>
              <a:t>We begin with the simplest activity diagram (</a:t>
            </a:r>
            <a:r>
              <a:rPr lang="en-US" altLang="en-US" sz="2400" dirty="0" smtClean="0">
                <a:latin typeface="+mn-lt"/>
                <a:ea typeface="Times New Roman" panose="02020603050405020304" pitchFamily="18" charset="0"/>
                <a:cs typeface="Calibri" panose="020F0502020204030204" pitchFamily="34" charset="0"/>
              </a:rPr>
              <a:t>Figure</a:t>
            </a:r>
            <a:r>
              <a:rPr lang="en-US" altLang="en-US" sz="2400" dirty="0">
                <a:latin typeface="+mn-lt"/>
                <a:ea typeface="Times New Roman" panose="02020603050405020304" pitchFamily="18" charset="0"/>
                <a:cs typeface="Calibri" panose="020F0502020204030204" pitchFamily="34" charset="0"/>
              </a:rPr>
              <a:t> 6.23) consisting of only an initial state, an action state, a final state and transition arrows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1409959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6.23 Simplest Activity Diagram</a:t>
            </a:r>
          </a:p>
        </p:txBody>
      </p:sp>
      <p:pic>
        <p:nvPicPr>
          <p:cNvPr id="4" name="Picture 3" descr="The simplest activity diagram consists of an initial state, action state, and a final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10" y="2224643"/>
            <a:ext cx="7804380" cy="1936770"/>
          </a:xfrm>
          <a:prstGeom prst="rect">
            <a:avLst/>
          </a:prstGeom>
        </p:spPr>
      </p:pic>
    </p:spTree>
    <p:extLst>
      <p:ext uri="{BB962C8B-B14F-4D97-AF65-F5344CB8AC3E}">
        <p14:creationId xmlns:p14="http://schemas.microsoft.com/office/powerpoint/2010/main" val="37601083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13374" cy="1097279"/>
          </a:xfrm>
        </p:spPr>
        <p:txBody>
          <a:bodyPr/>
          <a:lstStyle/>
          <a:p>
            <a:r>
              <a:rPr lang="en-US" dirty="0" smtClean="0"/>
              <a:t>6.12</a:t>
            </a:r>
            <a:r>
              <a:rPr lang="en-US" dirty="0"/>
              <a:t> Structured-Programming Summary </a:t>
            </a:r>
            <a:r>
              <a:rPr lang="en-US" sz="2000" b="0" dirty="0" smtClean="0"/>
              <a:t>(3 of 5)</a:t>
            </a:r>
            <a:endParaRPr lang="en-US" sz="2000" b="0" dirty="0"/>
          </a:p>
        </p:txBody>
      </p:sp>
      <p:sp>
        <p:nvSpPr>
          <p:cNvPr id="3" name="Text Placeholder 2"/>
          <p:cNvSpPr>
            <a:spLocks noGrp="1"/>
          </p:cNvSpPr>
          <p:nvPr>
            <p:ph type="body" idx="1"/>
          </p:nvPr>
        </p:nvSpPr>
        <p:spPr>
          <a:xfrm>
            <a:off x="457200" y="1600201"/>
            <a:ext cx="8229600" cy="1868714"/>
          </a:xfrm>
        </p:spPr>
        <p:txBody>
          <a:bodyPr/>
          <a:lstStyle/>
          <a:p>
            <a:r>
              <a:rPr lang="en-US" altLang="en-US" sz="2400" dirty="0">
                <a:solidFill>
                  <a:schemeClr val="tx1"/>
                </a:solidFill>
                <a:latin typeface="+mn-lt"/>
                <a:ea typeface="Times New Roman" panose="02020603050405020304" pitchFamily="18" charset="0"/>
                <a:cs typeface="Calibri" panose="020F0502020204030204" pitchFamily="34" charset="0"/>
              </a:rPr>
              <a:t>Rule 2 generates a stack of control statements, so let us call rule 2 the </a:t>
            </a:r>
            <a:r>
              <a:rPr lang="en-US" altLang="en-US" sz="2400" b="1" dirty="0">
                <a:solidFill>
                  <a:schemeClr val="tx1"/>
                </a:solidFill>
                <a:latin typeface="+mn-lt"/>
                <a:ea typeface="Times New Roman" panose="02020603050405020304" pitchFamily="18" charset="0"/>
                <a:cs typeface="Calibri" panose="020F0502020204030204" pitchFamily="34" charset="0"/>
              </a:rPr>
              <a:t>stacking rule</a:t>
            </a:r>
            <a:r>
              <a:rPr lang="en-US" altLang="en-US" sz="2400" dirty="0">
                <a:solidFill>
                  <a:schemeClr val="tx1"/>
                </a:solidFill>
                <a:latin typeface="+mn-lt"/>
                <a:ea typeface="Times New Roman" panose="02020603050405020304" pitchFamily="18" charset="0"/>
                <a:cs typeface="Calibri" panose="020F0502020204030204" pitchFamily="34" charset="0"/>
              </a:rPr>
              <a:t>.</a:t>
            </a:r>
          </a:p>
          <a:p>
            <a:r>
              <a:rPr lang="en-US" altLang="en-US" sz="2400" dirty="0">
                <a:solidFill>
                  <a:schemeClr val="tx1"/>
                </a:solidFill>
                <a:latin typeface="+mn-lt"/>
                <a:ea typeface="Times New Roman" panose="02020603050405020304" pitchFamily="18" charset="0"/>
                <a:cs typeface="Calibri" panose="020F0502020204030204" pitchFamily="34" charset="0"/>
              </a:rPr>
              <a:t>Repeatedly applying rule 2 results in an activity diagram containing many action states in sequence (</a:t>
            </a:r>
            <a:r>
              <a:rPr lang="en-US" altLang="en-US" sz="2400" dirty="0" smtClean="0">
                <a:solidFill>
                  <a:schemeClr val="tx1"/>
                </a:solidFill>
                <a:latin typeface="+mn-lt"/>
                <a:ea typeface="Times New Roman" panose="02020603050405020304" pitchFamily="18" charset="0"/>
                <a:cs typeface="Calibri" panose="020F0502020204030204" pitchFamily="34" charset="0"/>
              </a:rPr>
              <a:t>Figure</a:t>
            </a:r>
            <a:r>
              <a:rPr lang="en-US" altLang="en-US" sz="2400" dirty="0">
                <a:solidFill>
                  <a:schemeClr val="tx1"/>
                </a:solidFill>
                <a:latin typeface="+mn-lt"/>
                <a:ea typeface="Times New Roman" panose="02020603050405020304" pitchFamily="18" charset="0"/>
                <a:cs typeface="Calibri" panose="020F0502020204030204" pitchFamily="34" charset="0"/>
              </a:rPr>
              <a:t> 6.24</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416817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9260</TotalTime>
  <Words>3467</Words>
  <Application>Microsoft Office PowerPoint</Application>
  <PresentationFormat>On-screen Show (4:3)</PresentationFormat>
  <Paragraphs>351</Paragraphs>
  <Slides>105</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6" baseType="lpstr">
      <vt:lpstr>AGaramond</vt:lpstr>
      <vt:lpstr>Arial</vt:lpstr>
      <vt:lpstr>Calibri</vt:lpstr>
      <vt:lpstr>Consolas</vt:lpstr>
      <vt:lpstr>Lucida Console</vt:lpstr>
      <vt:lpstr>MS Mincho</vt:lpstr>
      <vt:lpstr>Noto Sans Symbols</vt:lpstr>
      <vt:lpstr>Times New Roman</vt:lpstr>
      <vt:lpstr>Verdana</vt:lpstr>
      <vt:lpstr>508 Lecture</vt:lpstr>
      <vt:lpstr>Equation</vt:lpstr>
      <vt:lpstr>Visual C sharp® How to Program</vt:lpstr>
      <vt:lpstr>Learning Objectives (1 of 2)</vt:lpstr>
      <vt:lpstr>Learning Objectives (2 of 2)</vt:lpstr>
      <vt:lpstr>Outline (1 of 5)</vt:lpstr>
      <vt:lpstr>Outline (2 of 5)</vt:lpstr>
      <vt:lpstr>Outline (3 of 5)</vt:lpstr>
      <vt:lpstr>Outline (4 of 5)</vt:lpstr>
      <vt:lpstr>Outline (5 of 5)</vt:lpstr>
      <vt:lpstr>6.2 Essentials of Counter-Controlled Iteration</vt:lpstr>
      <vt:lpstr>Figure 6.1 Counter-Controlled Iteration with the while Iteration Statement</vt:lpstr>
      <vt:lpstr>Error-Prevention Tip 6.1</vt:lpstr>
      <vt:lpstr>6.3 for Iteration Statement (1 of 5)</vt:lpstr>
      <vt:lpstr>Figure 6.2 Counter-Controlled Iteration with the for Iteration Statement</vt:lpstr>
      <vt:lpstr>Common Programming Error 6.1</vt:lpstr>
      <vt:lpstr>Error-Prevention Tip 6.2</vt:lpstr>
      <vt:lpstr>Figure 6.3 for Statement Header Components</vt:lpstr>
      <vt:lpstr>6.3 for Iteration Statement (2 of 5)</vt:lpstr>
      <vt:lpstr>Common Programming Error 6.2</vt:lpstr>
      <vt:lpstr>6.3 for Iteration Statement (3 of 5)</vt:lpstr>
      <vt:lpstr>Performance Tip 6.1</vt:lpstr>
      <vt:lpstr>Error-Prevention Tip 6.3</vt:lpstr>
      <vt:lpstr>6.3 for Iteration Statement (4 of 5)</vt:lpstr>
      <vt:lpstr>Error-Prevention Tip 6.4</vt:lpstr>
      <vt:lpstr>6.3 for Iteration Statement (5 of 5)</vt:lpstr>
      <vt:lpstr>Figure 6.4 U M L Activity Diagram for the for Statement in Figure 6.2</vt:lpstr>
      <vt:lpstr>Common Programming Error 6.3</vt:lpstr>
      <vt:lpstr>Common Programming Error 6.4</vt:lpstr>
      <vt:lpstr>6.5 App: Summing Even Integers (1 of 2)</vt:lpstr>
      <vt:lpstr>Figure 6.5 Summing Integers with the for Statement</vt:lpstr>
      <vt:lpstr>6.5 App: Summing Even Integers (2 of 2)</vt:lpstr>
      <vt:lpstr>6.6 App: Compound-Interest Calculations</vt:lpstr>
      <vt:lpstr>Figure 6.6 Compound-Interest Calculations with for (1 of 3)</vt:lpstr>
      <vt:lpstr>Figure 6.6 Compound-Interest Calculations with for (2 of 3)</vt:lpstr>
      <vt:lpstr>Figure 6.6 Compound-Interest Calculations with for (3 of 3)</vt:lpstr>
      <vt:lpstr>6.6.1 Performing the Interest Calculations with Math Method pow</vt:lpstr>
      <vt:lpstr>Performance Tip 6.2</vt:lpstr>
      <vt:lpstr>6.6.2 Formatting with Field Widths and Alignment</vt:lpstr>
      <vt:lpstr>Common Programming Error 6.5</vt:lpstr>
      <vt:lpstr>6.6.3 Caution: Do Not Use float or double for Monetary Amounts</vt:lpstr>
      <vt:lpstr>Error-Prevention Tip 6.5</vt:lpstr>
      <vt:lpstr>6.7 do...while Iteration Statement (1 of 2)</vt:lpstr>
      <vt:lpstr>Figure 6.7 do...while Iteration Statement</vt:lpstr>
      <vt:lpstr>6.7 do...while Iteration Statement (2 of 2)</vt:lpstr>
      <vt:lpstr>Figure 6.8 do…while Iteration Statement U M L Activity Diagram</vt:lpstr>
      <vt:lpstr>6.8 switch Multiple-Selection Statement </vt:lpstr>
      <vt:lpstr>6.8.1 Using a switch Statement to Count A, B, C, D and F Grades (1 of 2)</vt:lpstr>
      <vt:lpstr>Figure 6.9 Using a switch Statement to Count Letter Grades (1 of 6)</vt:lpstr>
      <vt:lpstr>Figure 6.9 Using a switch Statement to Count Letter Grades (2 of 6)</vt:lpstr>
      <vt:lpstr>Figure 6.9 Using a switch Statement to Count Letter Grades (3 of 6)</vt:lpstr>
      <vt:lpstr>Figure 6.9 Using a switch Statement to Count Letter Grades (4 of 6)</vt:lpstr>
      <vt:lpstr>Figure 6.9 Using a switch Statement to Count Letter Grades (5 of 6)</vt:lpstr>
      <vt:lpstr>Figure 6.9 Using a switch Statement to Count Letter Grades (6 of 6)</vt:lpstr>
      <vt:lpstr>6.8.1 Using a switch Statement to Count A, B, C, D and F Grades (2 of 2)</vt:lpstr>
      <vt:lpstr>Good Programming Practice 6.1</vt:lpstr>
      <vt:lpstr>6.8.2 switch Statement U M L Activity Diagram</vt:lpstr>
      <vt:lpstr>Figure 6.10 switch Multiple-Selection Statement U M L Activity Diagram with break Statements</vt:lpstr>
      <vt:lpstr>6.8.3 Notes on the Expression in Each case of a switch</vt:lpstr>
      <vt:lpstr>6.9 Class AutoPolicy Case Study: strings in switch Statements</vt:lpstr>
      <vt:lpstr>Figure 6.11 Class That Represents an Auto Insurance Policy (1 of 2)</vt:lpstr>
      <vt:lpstr>Figure 6.11 Class That Represents an Auto Insurance Policy (2 of 2)</vt:lpstr>
      <vt:lpstr>Figure 6.12 Demonstrating strings in switch (1 of 2)</vt:lpstr>
      <vt:lpstr>Figure 6.12 Demonstrating strings in switch (2 of 2)</vt:lpstr>
      <vt:lpstr>6.10.1 break Statement</vt:lpstr>
      <vt:lpstr>Figure 6.13 break Statement Exiting a for Statement (1 of 2)</vt:lpstr>
      <vt:lpstr>Figure 6.13 break Statement Exiting a for Statement (2 of 2)</vt:lpstr>
      <vt:lpstr>6.10.2 break Statement</vt:lpstr>
      <vt:lpstr>Software Engineering Observation 6.1</vt:lpstr>
      <vt:lpstr>Software Engineering Observation 6.2</vt:lpstr>
      <vt:lpstr>Figure 6.14 continue Statement Skipping an Iteration of a for Statement (1 of 2)</vt:lpstr>
      <vt:lpstr>Figure 6.14 continue Statement Skipping an Iteration of a for Statement (2 of 2)</vt:lpstr>
      <vt:lpstr>6.11 Logical Operators</vt:lpstr>
      <vt:lpstr>6.11.1 Conditional AND(Ampersand ampersand  Operator (1 of 2)</vt:lpstr>
      <vt:lpstr>6.11.1 Conditional AND(Ampersand ampersand  Operator (2 of 2)</vt:lpstr>
      <vt:lpstr>Figure 6.15 mpersand ampersand  (Conditional AND) Operator Truth Table</vt:lpstr>
      <vt:lpstr>6.11.2 Conditional OR Double pipe Operator</vt:lpstr>
      <vt:lpstr>Figure 6.16 Double pipe (Conditional or) Operator Truth Table</vt:lpstr>
      <vt:lpstr>6.11.3 Short-Circuit Evaluation of Complex Conditions</vt:lpstr>
      <vt:lpstr>Common Programming Error 6.6</vt:lpstr>
      <vt:lpstr>6.11.4 Boolean Logical AND Ampersand and Boolean Logical OR Pipe Operators</vt:lpstr>
      <vt:lpstr>Error-Prevention Tip 6.6</vt:lpstr>
      <vt:lpstr>6.11.5 Boolean Logical Exclusive OR (^) </vt:lpstr>
      <vt:lpstr>Figure 6.17 Caret (Boolean Logical Exclusive OR) Operator Truth Table</vt:lpstr>
      <vt:lpstr>6.11.6 Logical Negation Exclamation point Operator</vt:lpstr>
      <vt:lpstr>Figure 6.18 Exclamation point (Logical Negation) Operator Truth Table</vt:lpstr>
      <vt:lpstr>6.11.7 Logical Operators Example (1 of 2)</vt:lpstr>
      <vt:lpstr>Figure 6.19 Logical Operators (1 of 5)</vt:lpstr>
      <vt:lpstr>Figure 6.19 Logical Operators (2 of 5)</vt:lpstr>
      <vt:lpstr>Figure 6.19 Logical Operators (3 of 5)</vt:lpstr>
      <vt:lpstr>Figure 6.19 Logical Operators (4 of 5)</vt:lpstr>
      <vt:lpstr>Figure 6.19 Logical Operators (5 of 5)</vt:lpstr>
      <vt:lpstr>6.11.7 Logical Operators Example (2 of 2)</vt:lpstr>
      <vt:lpstr>Figure 6.20 Precedence/Associativity of the Operators Discussed So Far</vt:lpstr>
      <vt:lpstr>6.12 Structured-Programming Summary (1 of 5)</vt:lpstr>
      <vt:lpstr>Figure 6.21 C sharp’s Sequence, Selection and Iteration Statements (1 of 2)</vt:lpstr>
      <vt:lpstr>Figure 6.21 C sharp’s Sequence, Selection and Iteration Statements (2 of 2)</vt:lpstr>
      <vt:lpstr>Figure 6.22 Rules for Forming Structured Apps</vt:lpstr>
      <vt:lpstr>6.12 Structured-Programming Summary (2 of 5)</vt:lpstr>
      <vt:lpstr>Figure 6.23 Simplest Activity Diagram</vt:lpstr>
      <vt:lpstr>6.12 Structured-Programming Summary (3 of 5)</vt:lpstr>
      <vt:lpstr>Figure 6.24 Repeatedly Applying the Stacking Rule (Rule 2) of Figure 6.22 to the Simplest Activity Diagram</vt:lpstr>
      <vt:lpstr>6.12 Structured-Programming Summary (4 of 5)</vt:lpstr>
      <vt:lpstr>Figure 6.25 Repeatedly Applying Rule 3 of Figure 6.22 to the Simplest Activity Diagram</vt:lpstr>
      <vt:lpstr>6.12 Structured-Programming Summary (5 of 5)</vt:lpstr>
      <vt:lpstr>Figure 6.26 “Unstructured” Activity Diagram</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1262</cp:revision>
  <dcterms:modified xsi:type="dcterms:W3CDTF">2018-03-01T13:19:52Z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